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7" r:id="rId2"/>
    <p:sldId id="256" r:id="rId3"/>
    <p:sldId id="257" r:id="rId4"/>
    <p:sldId id="274" r:id="rId5"/>
    <p:sldId id="276" r:id="rId6"/>
    <p:sldId id="258" r:id="rId7"/>
    <p:sldId id="259" r:id="rId8"/>
    <p:sldId id="260" r:id="rId9"/>
    <p:sldId id="261" r:id="rId10"/>
    <p:sldId id="275" r:id="rId11"/>
    <p:sldId id="262" r:id="rId12"/>
    <p:sldId id="263" r:id="rId13"/>
    <p:sldId id="264" r:id="rId14"/>
    <p:sldId id="265" r:id="rId15"/>
    <p:sldId id="266" r:id="rId16"/>
    <p:sldId id="267" r:id="rId17"/>
    <p:sldId id="268" r:id="rId18"/>
    <p:sldId id="269" r:id="rId19"/>
    <p:sldId id="270" r:id="rId20"/>
    <p:sldId id="273" r:id="rId21"/>
    <p:sldId id="278" r:id="rId22"/>
    <p:sldId id="272" r:id="rId23"/>
    <p:sldId id="27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8D430C27-692C-4D7E-BA17-F11339D52E88}" type="datetimeFigureOut">
              <a:rPr lang="en-US" smtClean="0"/>
              <a:t>3/2/2020</a:t>
            </a:fld>
            <a:endParaRPr lang="en-US"/>
          </a:p>
        </p:txBody>
      </p:sp>
      <p:sp>
        <p:nvSpPr>
          <p:cNvPr id="8" name="Slide Number Placeholder 7"/>
          <p:cNvSpPr>
            <a:spLocks noGrp="1"/>
          </p:cNvSpPr>
          <p:nvPr>
            <p:ph type="sldNum" sz="quarter" idx="11"/>
          </p:nvPr>
        </p:nvSpPr>
        <p:spPr/>
        <p:txBody>
          <a:bodyPr/>
          <a:lstStyle/>
          <a:p>
            <a:fld id="{EFE68489-6E9D-49F8-90C6-62F90C7624BE}"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430C27-692C-4D7E-BA17-F11339D52E88}"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68489-6E9D-49F8-90C6-62F90C7624B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430C27-692C-4D7E-BA17-F11339D52E88}"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68489-6E9D-49F8-90C6-62F90C7624B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8D430C27-692C-4D7E-BA17-F11339D52E88}"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68489-6E9D-49F8-90C6-62F90C7624B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430C27-692C-4D7E-BA17-F11339D52E88}"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68489-6E9D-49F8-90C6-62F90C7624BE}"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8D430C27-692C-4D7E-BA17-F11339D52E88}" type="datetimeFigureOut">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E68489-6E9D-49F8-90C6-62F90C7624BE}"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D430C27-692C-4D7E-BA17-F11339D52E88}" type="datetimeFigureOut">
              <a:rPr lang="en-US" smtClean="0"/>
              <a:t>3/2/2020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E68489-6E9D-49F8-90C6-62F90C7624BE}"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D430C27-692C-4D7E-BA17-F11339D52E88}" type="datetimeFigureOut">
              <a:rPr lang="en-US" smtClean="0"/>
              <a:t>3/2/2020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E68489-6E9D-49F8-90C6-62F90C7624B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430C27-692C-4D7E-BA17-F11339D52E88}" type="datetimeFigureOut">
              <a:rPr lang="en-US" smtClean="0"/>
              <a:t>3/2/2020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E68489-6E9D-49F8-90C6-62F90C7624B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430C27-692C-4D7E-BA17-F11339D52E88}" type="datetimeFigureOut">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E68489-6E9D-49F8-90C6-62F90C7624B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430C27-692C-4D7E-BA17-F11339D52E88}" type="datetimeFigureOut">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E68489-6E9D-49F8-90C6-62F90C7624B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8D430C27-692C-4D7E-BA17-F11339D52E88}" type="datetimeFigureOut">
              <a:rPr lang="en-US" smtClean="0"/>
              <a:t>3/2/2020</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EFE68489-6E9D-49F8-90C6-62F90C7624BE}"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8.jpeg"/><Relationship Id="rId5" Type="http://schemas.microsoft.com/office/2007/relationships/hdphoto" Target="../media/hdphoto3.wdp"/><Relationship Id="rId4" Type="http://schemas.openxmlformats.org/officeDocument/2006/relationships/image" Target="../media/image7.jpeg"/><Relationship Id="rId9" Type="http://schemas.microsoft.com/office/2007/relationships/hdphoto" Target="../media/hdphoto5.wdp"/></Relationships>
</file>

<file path=ppt/slides/_rels/slide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4912" r="14912" b="1108"/>
          <a:stretch/>
        </p:blipFill>
        <p:spPr>
          <a:xfrm>
            <a:off x="1066799" y="609600"/>
            <a:ext cx="6939555" cy="4747404"/>
          </a:xfrm>
        </p:spPr>
      </p:pic>
      <p:sp>
        <p:nvSpPr>
          <p:cNvPr id="6" name="Text Placeholder 5"/>
          <p:cNvSpPr>
            <a:spLocks noGrp="1"/>
          </p:cNvSpPr>
          <p:nvPr>
            <p:ph type="body" sz="half" idx="2"/>
          </p:nvPr>
        </p:nvSpPr>
        <p:spPr>
          <a:xfrm>
            <a:off x="1828800" y="5486400"/>
            <a:ext cx="5486400" cy="914400"/>
          </a:xfrm>
        </p:spPr>
        <p:txBody>
          <a:bodyPr/>
          <a:lstStyle/>
          <a:p>
            <a:pPr algn="ctr"/>
            <a:r>
              <a:rPr lang="en-US" sz="2400" b="1" dirty="0" smtClean="0">
                <a:latin typeface="Palatino Linotype" panose="02040502050505030304" pitchFamily="18" charset="0"/>
                <a:cs typeface="Times New Roman" pitchFamily="18" charset="0"/>
              </a:rPr>
              <a:t>Oakwood </a:t>
            </a:r>
            <a:r>
              <a:rPr lang="en-US" sz="2400" b="1" dirty="0">
                <a:latin typeface="Palatino Linotype" panose="02040502050505030304" pitchFamily="18" charset="0"/>
                <a:cs typeface="Times New Roman" pitchFamily="18" charset="0"/>
              </a:rPr>
              <a:t>Presbyterian Church</a:t>
            </a:r>
          </a:p>
          <a:p>
            <a:pPr algn="ctr"/>
            <a:r>
              <a:rPr lang="en-US" sz="2400" b="1" dirty="0" smtClean="0">
                <a:latin typeface="Palatino Linotype" panose="02040502050505030304" pitchFamily="18" charset="0"/>
                <a:cs typeface="Times New Roman" pitchFamily="18" charset="0"/>
              </a:rPr>
              <a:t>2020</a:t>
            </a:r>
            <a:endParaRPr lang="en-US" sz="2400" b="1" dirty="0">
              <a:latin typeface="Palatino Linotype" panose="02040502050505030304" pitchFamily="18" charset="0"/>
              <a:cs typeface="Times New Roman"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51089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152400"/>
            <a:ext cx="8229600" cy="639763"/>
          </a:xfrm>
        </p:spPr>
        <p:txBody>
          <a:bodyPr>
            <a:normAutofit fontScale="90000"/>
          </a:bodyPr>
          <a:lstStyle/>
          <a:p>
            <a:pPr eaLnBrk="1" hangingPunct="1"/>
            <a:r>
              <a:rPr lang="en-US" b="1" dirty="0" smtClean="0">
                <a:latin typeface="Times New Roman" pitchFamily="18" charset="0"/>
                <a:cs typeface="Times New Roman" pitchFamily="18" charset="0"/>
              </a:rPr>
              <a:t>The </a:t>
            </a:r>
            <a:r>
              <a:rPr lang="en-US" b="1" dirty="0" smtClean="0">
                <a:latin typeface="Times New Roman" pitchFamily="18" charset="0"/>
                <a:cs typeface="Times New Roman" pitchFamily="18" charset="0"/>
              </a:rPr>
              <a:t>Central </a:t>
            </a:r>
            <a:r>
              <a:rPr lang="en-US" b="1" dirty="0" smtClean="0">
                <a:latin typeface="Times New Roman" pitchFamily="18" charset="0"/>
                <a:cs typeface="Times New Roman" pitchFamily="18" charset="0"/>
              </a:rPr>
              <a:t>Promise</a:t>
            </a:r>
          </a:p>
        </p:txBody>
      </p:sp>
      <p:sp>
        <p:nvSpPr>
          <p:cNvPr id="22531" name="Rectangle 3"/>
          <p:cNvSpPr>
            <a:spLocks noGrp="1" noChangeArrowheads="1"/>
          </p:cNvSpPr>
          <p:nvPr>
            <p:ph type="body" idx="1"/>
          </p:nvPr>
        </p:nvSpPr>
        <p:spPr>
          <a:xfrm>
            <a:off x="355480" y="2222154"/>
            <a:ext cx="8433040" cy="4419600"/>
          </a:xfrm>
        </p:spPr>
        <p:txBody>
          <a:bodyPr>
            <a:normAutofit fontScale="85000" lnSpcReduction="10000"/>
          </a:bodyPr>
          <a:lstStyle/>
          <a:p>
            <a:pPr eaLnBrk="1" hangingPunct="1">
              <a:buFontTx/>
              <a:buNone/>
            </a:pPr>
            <a:r>
              <a:rPr lang="en-US" sz="2200" b="1" dirty="0" smtClean="0">
                <a:latin typeface="Times New Roman" pitchFamily="18" charset="0"/>
                <a:cs typeface="Times New Roman" pitchFamily="18" charset="0"/>
              </a:rPr>
              <a:t>“</a:t>
            </a:r>
            <a:r>
              <a:rPr lang="en-US" sz="2200" b="1" dirty="0" smtClean="0">
                <a:latin typeface="Times New Roman" pitchFamily="18" charset="0"/>
                <a:cs typeface="Times New Roman" pitchFamily="18" charset="0"/>
              </a:rPr>
              <a:t>I will take you to be My people, and I will be your God.”    </a:t>
            </a:r>
            <a:r>
              <a:rPr lang="en-US" sz="2200" b="1" dirty="0" smtClean="0">
                <a:latin typeface="Times New Roman" pitchFamily="18" charset="0"/>
                <a:cs typeface="Times New Roman" pitchFamily="18" charset="0"/>
              </a:rPr>
              <a:t>	         Exodus 6:7</a:t>
            </a:r>
          </a:p>
          <a:p>
            <a:pPr eaLnBrk="1" hangingPunct="1">
              <a:buFontTx/>
              <a:buNone/>
            </a:pPr>
            <a:endParaRPr lang="en-US" sz="2200" b="1" dirty="0" smtClean="0">
              <a:latin typeface="Times New Roman" pitchFamily="18" charset="0"/>
              <a:cs typeface="Times New Roman" pitchFamily="18" charset="0"/>
            </a:endParaRPr>
          </a:p>
          <a:p>
            <a:pPr eaLnBrk="1" hangingPunct="1">
              <a:buFontTx/>
              <a:buNone/>
            </a:pPr>
            <a:r>
              <a:rPr lang="en-US" sz="2200" b="1" dirty="0" smtClean="0">
                <a:latin typeface="Times New Roman" pitchFamily="18" charset="0"/>
                <a:cs typeface="Times New Roman" pitchFamily="18" charset="0"/>
              </a:rPr>
              <a:t>“…and I will say to Not My People, ‘You are My people’; and he shall say, ‘You are my God.’”        		                                  </a:t>
            </a:r>
            <a:r>
              <a:rPr lang="en-US" sz="2200" b="1" dirty="0" smtClean="0">
                <a:latin typeface="Times New Roman" pitchFamily="18" charset="0"/>
                <a:cs typeface="Times New Roman" pitchFamily="18" charset="0"/>
              </a:rPr>
              <a:t>                     Hosea 2:23</a:t>
            </a:r>
          </a:p>
          <a:p>
            <a:pPr eaLnBrk="1" hangingPunct="1">
              <a:buFontTx/>
              <a:buNone/>
            </a:pPr>
            <a:endParaRPr lang="en-US" sz="2200" b="1" dirty="0" smtClean="0">
              <a:latin typeface="Times New Roman" pitchFamily="18" charset="0"/>
              <a:cs typeface="Times New Roman" pitchFamily="18" charset="0"/>
            </a:endParaRPr>
          </a:p>
          <a:p>
            <a:pPr eaLnBrk="1" hangingPunct="1">
              <a:buFontTx/>
              <a:buNone/>
            </a:pPr>
            <a:r>
              <a:rPr lang="en-US" sz="2200" b="1" dirty="0" smtClean="0">
                <a:latin typeface="Times New Roman" pitchFamily="18" charset="0"/>
                <a:cs typeface="Times New Roman" pitchFamily="18" charset="0"/>
              </a:rPr>
              <a:t>“And they shall be My people, and I will be their God, in faithfulness and in righteousness.”           				</a:t>
            </a:r>
            <a:r>
              <a:rPr lang="en-US" sz="2200" b="1" dirty="0" smtClean="0">
                <a:latin typeface="Times New Roman" pitchFamily="18" charset="0"/>
                <a:cs typeface="Times New Roman" pitchFamily="18" charset="0"/>
              </a:rPr>
              <a:t>                    Zechariah 8:8</a:t>
            </a:r>
          </a:p>
          <a:p>
            <a:pPr eaLnBrk="1" hangingPunct="1">
              <a:buFontTx/>
              <a:buNone/>
            </a:pPr>
            <a:endParaRPr lang="en-US" sz="2200" b="1" dirty="0" smtClean="0">
              <a:latin typeface="Times New Roman" pitchFamily="18" charset="0"/>
              <a:cs typeface="Times New Roman" pitchFamily="18" charset="0"/>
            </a:endParaRPr>
          </a:p>
          <a:p>
            <a:pPr eaLnBrk="1" hangingPunct="1">
              <a:buFontTx/>
              <a:buNone/>
            </a:pPr>
            <a:r>
              <a:rPr lang="en-US" sz="2200" b="1" dirty="0" smtClean="0">
                <a:latin typeface="Times New Roman" pitchFamily="18" charset="0"/>
                <a:cs typeface="Times New Roman" pitchFamily="18" charset="0"/>
              </a:rPr>
              <a:t>“Behold, the virgin shall conceive and bear a son, and they shall call His name Immanuel [‘God with us’]…”    	                 </a:t>
            </a:r>
            <a:r>
              <a:rPr lang="en-US" sz="2200" b="1" dirty="0" smtClean="0">
                <a:latin typeface="Times New Roman" pitchFamily="18" charset="0"/>
                <a:cs typeface="Times New Roman" pitchFamily="18" charset="0"/>
              </a:rPr>
              <a:t>		     Matthew 1:23</a:t>
            </a:r>
          </a:p>
          <a:p>
            <a:pPr eaLnBrk="1" hangingPunct="1">
              <a:buFontTx/>
              <a:buNone/>
            </a:pPr>
            <a:endParaRPr lang="en-US" sz="2200" b="1" dirty="0" smtClean="0">
              <a:latin typeface="Times New Roman" pitchFamily="18" charset="0"/>
              <a:cs typeface="Times New Roman" pitchFamily="18" charset="0"/>
            </a:endParaRPr>
          </a:p>
          <a:p>
            <a:pPr eaLnBrk="1" hangingPunct="1">
              <a:buFontTx/>
              <a:buNone/>
            </a:pPr>
            <a:r>
              <a:rPr lang="en-US" sz="2200" b="1" dirty="0" smtClean="0">
                <a:latin typeface="Times New Roman" pitchFamily="18" charset="0"/>
                <a:cs typeface="Times New Roman" pitchFamily="18" charset="0"/>
              </a:rPr>
              <a:t>“And I heard a loud voice from the throne saying, ‘Behold, the dwelling place of God is with man. He will dwell with them, and they will be His people, and God Himself will be with them as their God.”         </a:t>
            </a:r>
            <a:r>
              <a:rPr lang="en-US" sz="2200" b="1" dirty="0" smtClean="0">
                <a:latin typeface="Times New Roman" pitchFamily="18" charset="0"/>
                <a:cs typeface="Times New Roman" pitchFamily="18" charset="0"/>
              </a:rPr>
              <a:t>                 Revelation </a:t>
            </a:r>
            <a:r>
              <a:rPr lang="en-US" sz="2200" b="1" dirty="0" smtClean="0">
                <a:latin typeface="Times New Roman" pitchFamily="18" charset="0"/>
                <a:cs typeface="Times New Roman" pitchFamily="18" charset="0"/>
              </a:rPr>
              <a:t>21:3</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751261"/>
            <a:ext cx="2438400" cy="1462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98026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Adamic</a:t>
            </a:r>
            <a:r>
              <a:rPr lang="en-US" dirty="0" smtClean="0"/>
              <a:t> Covenant</a:t>
            </a:r>
            <a:endParaRPr lang="en-US" dirty="0"/>
          </a:p>
        </p:txBody>
      </p:sp>
      <p:sp>
        <p:nvSpPr>
          <p:cNvPr id="3" name="Content Placeholder 2"/>
          <p:cNvSpPr>
            <a:spLocks noGrp="1"/>
          </p:cNvSpPr>
          <p:nvPr>
            <p:ph idx="1"/>
          </p:nvPr>
        </p:nvSpPr>
        <p:spPr>
          <a:xfrm>
            <a:off x="304800" y="2133600"/>
            <a:ext cx="4495800" cy="3886200"/>
          </a:xfrm>
        </p:spPr>
        <p:txBody>
          <a:bodyPr>
            <a:normAutofit/>
          </a:bodyPr>
          <a:lstStyle/>
          <a:p>
            <a:pPr marL="0" indent="0">
              <a:buNone/>
            </a:pPr>
            <a:r>
              <a:rPr lang="en-US" b="1" dirty="0" smtClean="0">
                <a:latin typeface="Palatino Linotype" panose="02040502050505030304" pitchFamily="18" charset="0"/>
              </a:rPr>
              <a:t>“I will put enmity between you and the woman, and between your offspring and her offspring; </a:t>
            </a:r>
            <a:r>
              <a:rPr lang="en-US" b="1" dirty="0" smtClean="0">
                <a:latin typeface="Palatino Linotype" panose="02040502050505030304" pitchFamily="18" charset="0"/>
              </a:rPr>
              <a:t>He </a:t>
            </a:r>
            <a:r>
              <a:rPr lang="en-US" b="1" dirty="0" smtClean="0">
                <a:latin typeface="Palatino Linotype" panose="02040502050505030304" pitchFamily="18" charset="0"/>
              </a:rPr>
              <a:t>shall bruise your head, and you shall bruise his heel… And the </a:t>
            </a:r>
            <a:r>
              <a:rPr lang="en-US" b="1" cap="small" dirty="0" smtClean="0">
                <a:effectLst/>
                <a:latin typeface="Palatino Linotype" panose="02040502050505030304" pitchFamily="18" charset="0"/>
              </a:rPr>
              <a:t>Lord</a:t>
            </a:r>
            <a:r>
              <a:rPr lang="en-US" b="1" dirty="0" smtClean="0">
                <a:latin typeface="Palatino Linotype" panose="02040502050505030304" pitchFamily="18" charset="0"/>
              </a:rPr>
              <a:t> God made for Adam and for his wife garments of skins and clothed them.”        		  </a:t>
            </a:r>
            <a:r>
              <a:rPr lang="en-US" b="1" dirty="0" smtClean="0">
                <a:latin typeface="Palatino Linotype" panose="02040502050505030304" pitchFamily="18" charset="0"/>
              </a:rPr>
              <a:t>             Genesis </a:t>
            </a:r>
            <a:r>
              <a:rPr lang="en-US" b="1" dirty="0" smtClean="0">
                <a:latin typeface="Palatino Linotype" panose="02040502050505030304" pitchFamily="18" charset="0"/>
              </a:rPr>
              <a:t>3:15,21</a:t>
            </a:r>
          </a:p>
        </p:txBody>
      </p:sp>
      <p:pic>
        <p:nvPicPr>
          <p:cNvPr id="1026" name="Picture 2" descr="http://4.bp.blogspot.com/-2E-pQfpfUcA/TzN29CV2RII/AAAAAAAAAJ8/6n0_Qg350Yg/s1600/crush-serpent.jpg"/>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l="8048"/>
          <a:stretch/>
        </p:blipFill>
        <p:spPr bwMode="auto">
          <a:xfrm>
            <a:off x="5105400" y="2667000"/>
            <a:ext cx="3855439" cy="2590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4839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prekfurniture.com/images/_products/prekfurniture/web_rainbow_primary_n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04800"/>
            <a:ext cx="4170945" cy="243839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990600"/>
          </a:xfrm>
        </p:spPr>
        <p:txBody>
          <a:bodyPr/>
          <a:lstStyle/>
          <a:p>
            <a:r>
              <a:rPr lang="en-US" dirty="0" smtClean="0"/>
              <a:t>The </a:t>
            </a:r>
            <a:r>
              <a:rPr lang="en-US" dirty="0" err="1" smtClean="0"/>
              <a:t>Noahic</a:t>
            </a:r>
            <a:r>
              <a:rPr lang="en-US" dirty="0" smtClean="0"/>
              <a:t> Covenant</a:t>
            </a:r>
            <a:endParaRPr lang="en-US" dirty="0"/>
          </a:p>
        </p:txBody>
      </p:sp>
      <p:sp>
        <p:nvSpPr>
          <p:cNvPr id="3" name="Content Placeholder 2"/>
          <p:cNvSpPr>
            <a:spLocks noGrp="1"/>
          </p:cNvSpPr>
          <p:nvPr>
            <p:ph idx="1"/>
          </p:nvPr>
        </p:nvSpPr>
        <p:spPr>
          <a:xfrm>
            <a:off x="409072" y="2209800"/>
            <a:ext cx="8229600" cy="4343400"/>
          </a:xfrm>
        </p:spPr>
        <p:txBody>
          <a:bodyPr>
            <a:normAutofit fontScale="85000" lnSpcReduction="10000"/>
          </a:bodyPr>
          <a:lstStyle/>
          <a:p>
            <a:pPr marL="0" indent="0">
              <a:buNone/>
            </a:pPr>
            <a:r>
              <a:rPr lang="en-US" b="1" dirty="0" smtClean="0">
                <a:latin typeface="Palatino Linotype" panose="02040502050505030304" pitchFamily="18" charset="0"/>
              </a:rPr>
              <a:t>“And </a:t>
            </a:r>
            <a:r>
              <a:rPr lang="en-US" b="1" dirty="0" smtClean="0">
                <a:latin typeface="Palatino Linotype" panose="02040502050505030304" pitchFamily="18" charset="0"/>
              </a:rPr>
              <a:t>God blessed Noah and his sons and said to them, </a:t>
            </a:r>
            <a:r>
              <a:rPr lang="en-US" b="1" dirty="0" smtClean="0">
                <a:latin typeface="Palatino Linotype" panose="02040502050505030304" pitchFamily="18" charset="0"/>
              </a:rPr>
              <a:t>‘Be </a:t>
            </a:r>
            <a:r>
              <a:rPr lang="en-US" b="1" dirty="0" smtClean="0">
                <a:latin typeface="Palatino Linotype" panose="02040502050505030304" pitchFamily="18" charset="0"/>
              </a:rPr>
              <a:t>fruitful and multiply and fill the earth… But you shall not eat flesh with its life, that is, its blood.  </a:t>
            </a:r>
            <a:r>
              <a:rPr lang="en-US" b="1" baseline="30000" dirty="0" smtClean="0">
                <a:latin typeface="Palatino Linotype" panose="02040502050505030304" pitchFamily="18" charset="0"/>
              </a:rPr>
              <a:t> </a:t>
            </a:r>
            <a:r>
              <a:rPr lang="en-US" b="1" dirty="0" smtClean="0">
                <a:latin typeface="Palatino Linotype" panose="02040502050505030304" pitchFamily="18" charset="0"/>
              </a:rPr>
              <a:t>And for your lifeblood I will require a reckoning: from every beast I will require it and from man. From his fellow man I will require a reckoning for the life of man.  </a:t>
            </a:r>
            <a:r>
              <a:rPr lang="en-US" b="1" dirty="0" smtClean="0">
                <a:latin typeface="Palatino Linotype" panose="02040502050505030304" pitchFamily="18" charset="0"/>
              </a:rPr>
              <a:t>Whoever </a:t>
            </a:r>
            <a:r>
              <a:rPr lang="en-US" b="1" dirty="0" smtClean="0">
                <a:latin typeface="Palatino Linotype" panose="02040502050505030304" pitchFamily="18" charset="0"/>
              </a:rPr>
              <a:t>sheds the blood of man, by man shall his blood be shed, for God made man in his own image… Behold, I establish </a:t>
            </a:r>
            <a:r>
              <a:rPr lang="en-US" b="1" dirty="0" smtClean="0">
                <a:latin typeface="Palatino Linotype" panose="02040502050505030304" pitchFamily="18" charset="0"/>
              </a:rPr>
              <a:t>My </a:t>
            </a:r>
            <a:r>
              <a:rPr lang="en-US" b="1" dirty="0" smtClean="0">
                <a:latin typeface="Palatino Linotype" panose="02040502050505030304" pitchFamily="18" charset="0"/>
              </a:rPr>
              <a:t>covenant with you and your offspring after you, and with every living creature that is with you… I establish </a:t>
            </a:r>
            <a:r>
              <a:rPr lang="en-US" b="1" dirty="0" smtClean="0">
                <a:latin typeface="Palatino Linotype" panose="02040502050505030304" pitchFamily="18" charset="0"/>
              </a:rPr>
              <a:t>My </a:t>
            </a:r>
            <a:r>
              <a:rPr lang="en-US" b="1" dirty="0" smtClean="0">
                <a:latin typeface="Palatino Linotype" panose="02040502050505030304" pitchFamily="18" charset="0"/>
              </a:rPr>
              <a:t>covenant with you, that never again shall all flesh be cut off by the waters of the flood, and never again shall there be a flood to destroy the earth.’ </a:t>
            </a:r>
            <a:r>
              <a:rPr lang="en-US" b="1" baseline="30000" dirty="0" smtClean="0">
                <a:latin typeface="Palatino Linotype" panose="02040502050505030304" pitchFamily="18" charset="0"/>
              </a:rPr>
              <a:t> </a:t>
            </a:r>
            <a:r>
              <a:rPr lang="en-US" b="1" dirty="0" smtClean="0">
                <a:latin typeface="Palatino Linotype" panose="02040502050505030304" pitchFamily="18" charset="0"/>
              </a:rPr>
              <a:t>And God said, ‘This is the sign of the covenant that I make between </a:t>
            </a:r>
            <a:r>
              <a:rPr lang="en-US" b="1" dirty="0" smtClean="0">
                <a:latin typeface="Palatino Linotype" panose="02040502050505030304" pitchFamily="18" charset="0"/>
              </a:rPr>
              <a:t>Me </a:t>
            </a:r>
            <a:r>
              <a:rPr lang="en-US" b="1" dirty="0" smtClean="0">
                <a:latin typeface="Palatino Linotype" panose="02040502050505030304" pitchFamily="18" charset="0"/>
              </a:rPr>
              <a:t>and you and every living creature that is with you, for all future generations: </a:t>
            </a:r>
            <a:r>
              <a:rPr lang="en-US" b="1" baseline="30000" dirty="0" smtClean="0">
                <a:latin typeface="Palatino Linotype" panose="02040502050505030304" pitchFamily="18" charset="0"/>
              </a:rPr>
              <a:t> </a:t>
            </a:r>
            <a:r>
              <a:rPr lang="en-US" b="1" dirty="0" smtClean="0">
                <a:latin typeface="Palatino Linotype" panose="02040502050505030304" pitchFamily="18" charset="0"/>
              </a:rPr>
              <a:t>I have set </a:t>
            </a:r>
            <a:r>
              <a:rPr lang="en-US" b="1" dirty="0" smtClean="0">
                <a:latin typeface="Palatino Linotype" panose="02040502050505030304" pitchFamily="18" charset="0"/>
              </a:rPr>
              <a:t>My </a:t>
            </a:r>
            <a:r>
              <a:rPr lang="en-US" b="1" dirty="0" smtClean="0">
                <a:latin typeface="Palatino Linotype" panose="02040502050505030304" pitchFamily="18" charset="0"/>
              </a:rPr>
              <a:t>bow in the cloud, and it shall be a sign of the covenant between me and the </a:t>
            </a:r>
            <a:r>
              <a:rPr lang="en-US" b="1" dirty="0" smtClean="0">
                <a:latin typeface="Palatino Linotype" panose="02040502050505030304" pitchFamily="18" charset="0"/>
              </a:rPr>
              <a:t>earth.’”  </a:t>
            </a:r>
            <a:r>
              <a:rPr lang="en-US" b="1" dirty="0" smtClean="0">
                <a:latin typeface="Palatino Linotype" panose="02040502050505030304" pitchFamily="18" charset="0"/>
              </a:rPr>
              <a:t>	</a:t>
            </a:r>
            <a:r>
              <a:rPr lang="en-US" b="1" dirty="0" smtClean="0">
                <a:latin typeface="Palatino Linotype" panose="02040502050505030304" pitchFamily="18" charset="0"/>
              </a:rPr>
              <a:t>       		                         Genesis 9:1-15</a:t>
            </a:r>
            <a:endParaRPr lang="en-US" b="1" dirty="0" smtClean="0">
              <a:latin typeface="Palatino Linotype" panose="02040502050505030304" pitchFamily="18" charset="0"/>
            </a:endParaRPr>
          </a:p>
          <a:p>
            <a:endParaRPr lang="en-US" dirty="0"/>
          </a:p>
        </p:txBody>
      </p:sp>
    </p:spTree>
    <p:extLst>
      <p:ext uri="{BB962C8B-B14F-4D97-AF65-F5344CB8AC3E}">
        <p14:creationId xmlns:p14="http://schemas.microsoft.com/office/powerpoint/2010/main" val="39959952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99445"/>
          </a:xfrm>
        </p:spPr>
        <p:txBody>
          <a:bodyPr/>
          <a:lstStyle/>
          <a:p>
            <a:r>
              <a:rPr lang="en-US" dirty="0" smtClean="0"/>
              <a:t>The Abrahamic Covenant</a:t>
            </a:r>
            <a:endParaRPr lang="en-US" dirty="0"/>
          </a:p>
        </p:txBody>
      </p:sp>
      <p:sp>
        <p:nvSpPr>
          <p:cNvPr id="3" name="Content Placeholder 2"/>
          <p:cNvSpPr>
            <a:spLocks noGrp="1"/>
          </p:cNvSpPr>
          <p:nvPr>
            <p:ph idx="1"/>
          </p:nvPr>
        </p:nvSpPr>
        <p:spPr>
          <a:xfrm>
            <a:off x="304800" y="1905000"/>
            <a:ext cx="4724400" cy="4309042"/>
          </a:xfrm>
        </p:spPr>
        <p:txBody>
          <a:bodyPr>
            <a:normAutofit fontScale="92500"/>
          </a:bodyPr>
          <a:lstStyle/>
          <a:p>
            <a:pPr marL="0" indent="0">
              <a:buNone/>
            </a:pPr>
            <a:r>
              <a:rPr lang="en-US" b="1" dirty="0" smtClean="0">
                <a:latin typeface="Palatino Linotype" panose="02040502050505030304" pitchFamily="18" charset="0"/>
              </a:rPr>
              <a:t>“Now the </a:t>
            </a:r>
            <a:r>
              <a:rPr lang="en-US" b="1" cap="small" dirty="0" smtClean="0">
                <a:effectLst/>
                <a:latin typeface="Palatino Linotype" panose="02040502050505030304" pitchFamily="18" charset="0"/>
              </a:rPr>
              <a:t>Lord</a:t>
            </a:r>
            <a:r>
              <a:rPr lang="en-US" b="1" dirty="0" smtClean="0">
                <a:latin typeface="Palatino Linotype" panose="02040502050505030304" pitchFamily="18" charset="0"/>
              </a:rPr>
              <a:t> said to Abram, ‘Go from your country and your kindred and your father's house </a:t>
            </a:r>
            <a:r>
              <a:rPr lang="en-US" b="1" i="1" dirty="0" smtClean="0">
                <a:latin typeface="Palatino Linotype" panose="02040502050505030304" pitchFamily="18" charset="0"/>
              </a:rPr>
              <a:t>to the land that I will show you</a:t>
            </a:r>
            <a:r>
              <a:rPr lang="en-US" b="1" dirty="0" smtClean="0">
                <a:latin typeface="Palatino Linotype" panose="02040502050505030304" pitchFamily="18" charset="0"/>
              </a:rPr>
              <a:t>. </a:t>
            </a:r>
            <a:r>
              <a:rPr lang="en-US" b="1" baseline="30000" dirty="0" smtClean="0">
                <a:latin typeface="Palatino Linotype" panose="02040502050505030304" pitchFamily="18" charset="0"/>
              </a:rPr>
              <a:t> </a:t>
            </a:r>
            <a:r>
              <a:rPr lang="en-US" b="1" dirty="0" smtClean="0">
                <a:latin typeface="Palatino Linotype" panose="02040502050505030304" pitchFamily="18" charset="0"/>
              </a:rPr>
              <a:t>And </a:t>
            </a:r>
            <a:r>
              <a:rPr lang="en-US" b="1" i="1" dirty="0" smtClean="0">
                <a:latin typeface="Palatino Linotype" panose="02040502050505030304" pitchFamily="18" charset="0"/>
              </a:rPr>
              <a:t>I will make of you a great nation</a:t>
            </a:r>
            <a:r>
              <a:rPr lang="en-US" b="1" dirty="0" smtClean="0">
                <a:latin typeface="Palatino Linotype" panose="02040502050505030304" pitchFamily="18" charset="0"/>
              </a:rPr>
              <a:t>, and I will bless you and make your name great, so that you will be a blessing. </a:t>
            </a:r>
            <a:r>
              <a:rPr lang="en-US" b="1" baseline="30000" dirty="0" smtClean="0">
                <a:latin typeface="Palatino Linotype" panose="02040502050505030304" pitchFamily="18" charset="0"/>
              </a:rPr>
              <a:t> </a:t>
            </a:r>
            <a:r>
              <a:rPr lang="en-US" b="1" dirty="0" smtClean="0">
                <a:latin typeface="Palatino Linotype" panose="02040502050505030304" pitchFamily="18" charset="0"/>
              </a:rPr>
              <a:t>I will bless those who bless you, and him who dishonors you I will curse, and </a:t>
            </a:r>
            <a:r>
              <a:rPr lang="en-US" b="1" i="1" dirty="0" smtClean="0">
                <a:latin typeface="Palatino Linotype" panose="02040502050505030304" pitchFamily="18" charset="0"/>
              </a:rPr>
              <a:t>in you all the families of the earth shall be blessed</a:t>
            </a:r>
            <a:r>
              <a:rPr lang="en-US" b="1" dirty="0" smtClean="0">
                <a:latin typeface="Palatino Linotype" panose="02040502050505030304" pitchFamily="18" charset="0"/>
              </a:rPr>
              <a:t>.’”  	           </a:t>
            </a:r>
            <a:r>
              <a:rPr lang="en-US" b="1" dirty="0" smtClean="0">
                <a:latin typeface="Palatino Linotype" panose="02040502050505030304" pitchFamily="18" charset="0"/>
              </a:rPr>
              <a:t> </a:t>
            </a:r>
            <a:r>
              <a:rPr lang="en-US" b="1" dirty="0" smtClean="0">
                <a:latin typeface="Palatino Linotype" panose="02040502050505030304" pitchFamily="18" charset="0"/>
              </a:rPr>
              <a:t>Genesis 12:1-3</a:t>
            </a:r>
          </a:p>
          <a:p>
            <a:pPr marL="0" indent="0">
              <a:buNone/>
            </a:pPr>
            <a:endParaRPr lang="en-US" dirty="0"/>
          </a:p>
        </p:txBody>
      </p:sp>
      <p:pic>
        <p:nvPicPr>
          <p:cNvPr id="3074" name="Picture 2" descr="http://oneclimbs.com/wp-content/uploads/2010/08/abraham-stars.jpg"/>
          <p:cNvPicPr>
            <a:picLocks noChangeAspect="1" noChangeArrowheads="1"/>
          </p:cNvPicPr>
          <p:nvPr/>
        </p:nvPicPr>
        <p:blipFill>
          <a:blip r:embed="rId2">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rcRect/>
          <a:stretch>
            <a:fillRect/>
          </a:stretch>
        </p:blipFill>
        <p:spPr bwMode="auto">
          <a:xfrm>
            <a:off x="5418034" y="1981200"/>
            <a:ext cx="3200400" cy="395491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9828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“Cutting” the Covenant</a:t>
            </a:r>
            <a:endParaRPr lang="en-US" dirty="0"/>
          </a:p>
        </p:txBody>
      </p:sp>
      <p:sp>
        <p:nvSpPr>
          <p:cNvPr id="3" name="Content Placeholder 2"/>
          <p:cNvSpPr>
            <a:spLocks noGrp="1"/>
          </p:cNvSpPr>
          <p:nvPr>
            <p:ph idx="1"/>
          </p:nvPr>
        </p:nvSpPr>
        <p:spPr>
          <a:xfrm>
            <a:off x="228600" y="1447800"/>
            <a:ext cx="6096000" cy="4724400"/>
          </a:xfrm>
        </p:spPr>
        <p:txBody>
          <a:bodyPr>
            <a:normAutofit fontScale="92500" lnSpcReduction="10000"/>
          </a:bodyPr>
          <a:lstStyle/>
          <a:p>
            <a:pPr marL="0" indent="0">
              <a:buNone/>
            </a:pPr>
            <a:r>
              <a:rPr lang="en-US" b="1" dirty="0" smtClean="0">
                <a:latin typeface="Palatino Linotype" panose="02040502050505030304" pitchFamily="18" charset="0"/>
              </a:rPr>
              <a:t>“But [Abraham] said, ‘O Lord </a:t>
            </a:r>
            <a:r>
              <a:rPr lang="en-US" b="1" cap="small" dirty="0" smtClean="0">
                <a:effectLst/>
                <a:latin typeface="Palatino Linotype" panose="02040502050505030304" pitchFamily="18" charset="0"/>
              </a:rPr>
              <a:t>God</a:t>
            </a:r>
            <a:r>
              <a:rPr lang="en-US" b="1" dirty="0" smtClean="0">
                <a:latin typeface="Palatino Linotype" panose="02040502050505030304" pitchFamily="18" charset="0"/>
              </a:rPr>
              <a:t>, how am I to know that I shall possess it?’  [God] said to him, ‘Bring me a heifer three years old, a female goat three years old, a ram three years old, a turtledove, and a young pigeon.’ </a:t>
            </a:r>
            <a:r>
              <a:rPr lang="en-US" b="1" baseline="30000" dirty="0" smtClean="0">
                <a:latin typeface="Palatino Linotype" panose="02040502050505030304" pitchFamily="18" charset="0"/>
              </a:rPr>
              <a:t> </a:t>
            </a:r>
            <a:r>
              <a:rPr lang="en-US" b="1" dirty="0" smtClean="0">
                <a:latin typeface="Palatino Linotype" panose="02040502050505030304" pitchFamily="18" charset="0"/>
              </a:rPr>
              <a:t>And he brought him all these, cut them in half, and laid each half over against the other… </a:t>
            </a:r>
            <a:r>
              <a:rPr lang="en-US" b="1" baseline="30000" dirty="0" smtClean="0">
                <a:latin typeface="Palatino Linotype" panose="02040502050505030304" pitchFamily="18" charset="0"/>
              </a:rPr>
              <a:t> </a:t>
            </a:r>
            <a:r>
              <a:rPr lang="en-US" b="1" dirty="0" smtClean="0">
                <a:latin typeface="Palatino Linotype" panose="02040502050505030304" pitchFamily="18" charset="0"/>
              </a:rPr>
              <a:t>As the sun was going down, a deep sleep fell on Abram. And behold, dreadful and great darkness fell upon </a:t>
            </a:r>
            <a:r>
              <a:rPr lang="en-US" b="1" dirty="0" smtClean="0">
                <a:latin typeface="Palatino Linotype" panose="02040502050505030304" pitchFamily="18" charset="0"/>
              </a:rPr>
              <a:t>him… When </a:t>
            </a:r>
            <a:r>
              <a:rPr lang="en-US" b="1" dirty="0" smtClean="0">
                <a:latin typeface="Palatino Linotype" panose="02040502050505030304" pitchFamily="18" charset="0"/>
              </a:rPr>
              <a:t>the sun had gone down and it was dark, behold, a smoking fire pot and a flaming torch passed between these pieces.  On that day the </a:t>
            </a:r>
            <a:r>
              <a:rPr lang="en-US" b="1" cap="small" dirty="0" smtClean="0">
                <a:effectLst/>
                <a:latin typeface="Palatino Linotype" panose="02040502050505030304" pitchFamily="18" charset="0"/>
              </a:rPr>
              <a:t>Lord</a:t>
            </a:r>
            <a:r>
              <a:rPr lang="en-US" b="1" dirty="0" smtClean="0">
                <a:latin typeface="Palatino Linotype" panose="02040502050505030304" pitchFamily="18" charset="0"/>
              </a:rPr>
              <a:t> made a covenant with Abram…”  </a:t>
            </a:r>
            <a:r>
              <a:rPr lang="en-US" b="1" dirty="0">
                <a:latin typeface="Palatino Linotype" panose="02040502050505030304" pitchFamily="18" charset="0"/>
              </a:rPr>
              <a:t> </a:t>
            </a:r>
            <a:r>
              <a:rPr lang="en-US" b="1" dirty="0" smtClean="0">
                <a:latin typeface="Palatino Linotype" panose="02040502050505030304" pitchFamily="18" charset="0"/>
              </a:rPr>
              <a:t>          			</a:t>
            </a:r>
            <a:r>
              <a:rPr lang="en-US" b="1" dirty="0" smtClean="0">
                <a:latin typeface="Palatino Linotype" panose="02040502050505030304" pitchFamily="18" charset="0"/>
              </a:rPr>
              <a:t>                            Genesis </a:t>
            </a:r>
            <a:r>
              <a:rPr lang="en-US" b="1" dirty="0" smtClean="0">
                <a:latin typeface="Palatino Linotype" panose="02040502050505030304" pitchFamily="18" charset="0"/>
              </a:rPr>
              <a:t>15:8-18</a:t>
            </a:r>
          </a:p>
          <a:p>
            <a:endParaRPr lang="en-US" dirty="0"/>
          </a:p>
        </p:txBody>
      </p:sp>
      <p:pic>
        <p:nvPicPr>
          <p:cNvPr id="4098" name="Picture 2" descr="http://4.bp.blogspot.com/-xOUAPiKNCcI/UEfzWLiCqTI/AAAAAAAADk4/YxDQTj_w2po/s1600/flaming_torch.jpg"/>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rcRect l="24508" r="26531"/>
          <a:stretch/>
        </p:blipFill>
        <p:spPr bwMode="auto">
          <a:xfrm flipH="1">
            <a:off x="6551211" y="2133600"/>
            <a:ext cx="2297755" cy="31242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5286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dirty="0" smtClean="0"/>
              <a:t>The </a:t>
            </a:r>
            <a:r>
              <a:rPr lang="en-US" dirty="0" smtClean="0"/>
              <a:t>Signs </a:t>
            </a:r>
            <a:r>
              <a:rPr lang="en-US" dirty="0" smtClean="0"/>
              <a:t>of the Covenant</a:t>
            </a:r>
            <a:endParaRPr lang="en-US" dirty="0"/>
          </a:p>
        </p:txBody>
      </p:sp>
      <p:sp>
        <p:nvSpPr>
          <p:cNvPr id="3" name="Content Placeholder 2"/>
          <p:cNvSpPr>
            <a:spLocks noGrp="1"/>
          </p:cNvSpPr>
          <p:nvPr>
            <p:ph idx="1"/>
          </p:nvPr>
        </p:nvSpPr>
        <p:spPr>
          <a:xfrm>
            <a:off x="4191000" y="1676400"/>
            <a:ext cx="4800600" cy="4267200"/>
          </a:xfrm>
        </p:spPr>
        <p:txBody>
          <a:bodyPr>
            <a:normAutofit/>
          </a:bodyPr>
          <a:lstStyle/>
          <a:p>
            <a:pPr marL="0" indent="0">
              <a:buNone/>
            </a:pPr>
            <a:r>
              <a:rPr lang="en-US" b="1" baseline="30000" dirty="0" smtClean="0">
                <a:latin typeface="Palatino Linotype" panose="02040502050505030304" pitchFamily="18" charset="0"/>
              </a:rPr>
              <a:t>”</a:t>
            </a:r>
            <a:r>
              <a:rPr lang="en-US" b="1" dirty="0" smtClean="0">
                <a:latin typeface="Palatino Linotype" panose="02040502050505030304" pitchFamily="18" charset="0"/>
              </a:rPr>
              <a:t>This is My covenant, which you shall keep, between me and you and your offspring after you: Every male among you shall be circumcised. </a:t>
            </a:r>
            <a:r>
              <a:rPr lang="en-US" b="1" baseline="30000" dirty="0" smtClean="0">
                <a:latin typeface="Palatino Linotype" panose="02040502050505030304" pitchFamily="18" charset="0"/>
              </a:rPr>
              <a:t> </a:t>
            </a:r>
            <a:r>
              <a:rPr lang="en-US" b="1" dirty="0" smtClean="0">
                <a:latin typeface="Palatino Linotype" panose="02040502050505030304" pitchFamily="18" charset="0"/>
              </a:rPr>
              <a:t>You shall be circumcised in the flesh of your foreskins, and it shall be a sign of the covenant between Me and you… So shall My covenant be in your flesh an everlasting covenant.”  	    </a:t>
            </a:r>
            <a:r>
              <a:rPr lang="en-US" b="1" dirty="0" smtClean="0">
                <a:latin typeface="Palatino Linotype" panose="02040502050505030304" pitchFamily="18" charset="0"/>
              </a:rPr>
              <a:t>  </a:t>
            </a:r>
            <a:r>
              <a:rPr lang="en-US" b="1" dirty="0" smtClean="0">
                <a:latin typeface="Palatino Linotype" panose="02040502050505030304" pitchFamily="18" charset="0"/>
              </a:rPr>
              <a:t>Genesis 17:10-13 </a:t>
            </a:r>
            <a:endParaRPr lang="en-US" b="1" dirty="0">
              <a:latin typeface="Palatino Linotype" panose="02040502050505030304" pitchFamily="18" charset="0"/>
            </a:endParaRPr>
          </a:p>
        </p:txBody>
      </p:sp>
      <p:pic>
        <p:nvPicPr>
          <p:cNvPr id="5124" name="Picture 4" descr="http://1.bp.blogspot.com/_X-j4QaT79ck/TURBvZx6ywI/AAAAAAAAALM/BcgVW83tChc/s1600/000000000000000000000_abraham-sarah-baby.jpg"/>
          <p:cNvPicPr>
            <a:picLocks noChangeAspect="1" noChangeArrowheads="1"/>
          </p:cNvPicPr>
          <p:nvPr/>
        </p:nvPicPr>
        <p:blipFill>
          <a:blip r:embed="rId2">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rcRect/>
          <a:stretch>
            <a:fillRect/>
          </a:stretch>
        </p:blipFill>
        <p:spPr bwMode="auto">
          <a:xfrm>
            <a:off x="304800" y="2362200"/>
            <a:ext cx="3550737" cy="2667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5031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The Mosaic Covenant</a:t>
            </a:r>
            <a:endParaRPr lang="en-US" dirty="0"/>
          </a:p>
        </p:txBody>
      </p:sp>
      <p:sp>
        <p:nvSpPr>
          <p:cNvPr id="3" name="Content Placeholder 2"/>
          <p:cNvSpPr>
            <a:spLocks noGrp="1"/>
          </p:cNvSpPr>
          <p:nvPr>
            <p:ph idx="1"/>
          </p:nvPr>
        </p:nvSpPr>
        <p:spPr>
          <a:xfrm>
            <a:off x="76200" y="1219200"/>
            <a:ext cx="5638800" cy="5334000"/>
          </a:xfrm>
        </p:spPr>
        <p:txBody>
          <a:bodyPr>
            <a:normAutofit fontScale="85000" lnSpcReduction="20000"/>
          </a:bodyPr>
          <a:lstStyle/>
          <a:p>
            <a:r>
              <a:rPr lang="en-US" b="1" dirty="0" smtClean="0">
                <a:latin typeface="Palatino Linotype" panose="02040502050505030304" pitchFamily="18" charset="0"/>
              </a:rPr>
              <a:t>“…Moses went up to God. The </a:t>
            </a:r>
            <a:r>
              <a:rPr lang="en-US" b="1" cap="small" dirty="0" smtClean="0">
                <a:effectLst/>
                <a:latin typeface="Palatino Linotype" panose="02040502050505030304" pitchFamily="18" charset="0"/>
              </a:rPr>
              <a:t>Lord</a:t>
            </a:r>
            <a:r>
              <a:rPr lang="en-US" b="1" dirty="0" smtClean="0">
                <a:latin typeface="Palatino Linotype" panose="02040502050505030304" pitchFamily="18" charset="0"/>
              </a:rPr>
              <a:t> called to him out of the mountain, saying, ‘Thus you shall say to the house of Jacob, and tell the people of Israel: </a:t>
            </a:r>
            <a:r>
              <a:rPr lang="en-US" b="1" baseline="30000" dirty="0" smtClean="0">
                <a:latin typeface="Palatino Linotype" panose="02040502050505030304" pitchFamily="18" charset="0"/>
              </a:rPr>
              <a:t> </a:t>
            </a:r>
            <a:r>
              <a:rPr lang="en-US" b="1" dirty="0" smtClean="0">
                <a:latin typeface="Palatino Linotype" panose="02040502050505030304" pitchFamily="18" charset="0"/>
              </a:rPr>
              <a:t>You yourselves have seen what I did to the Egyptians, and how I bore you on eagles' wings and brought you to Myself. </a:t>
            </a:r>
            <a:r>
              <a:rPr lang="en-US" b="1" baseline="30000" dirty="0" smtClean="0">
                <a:latin typeface="Palatino Linotype" panose="02040502050505030304" pitchFamily="18" charset="0"/>
              </a:rPr>
              <a:t> </a:t>
            </a:r>
            <a:r>
              <a:rPr lang="en-US" b="1" dirty="0" smtClean="0">
                <a:latin typeface="Palatino Linotype" panose="02040502050505030304" pitchFamily="18" charset="0"/>
              </a:rPr>
              <a:t>Now therefore, if you will indeed obey My voice and keep My covenant, </a:t>
            </a:r>
            <a:r>
              <a:rPr lang="en-US" b="1" i="1" dirty="0" smtClean="0">
                <a:latin typeface="Palatino Linotype" panose="02040502050505030304" pitchFamily="18" charset="0"/>
              </a:rPr>
              <a:t>you shall be </a:t>
            </a:r>
            <a:r>
              <a:rPr lang="en-US" b="1" i="1" dirty="0" smtClean="0">
                <a:latin typeface="Palatino Linotype" panose="02040502050505030304" pitchFamily="18" charset="0"/>
              </a:rPr>
              <a:t>My </a:t>
            </a:r>
            <a:r>
              <a:rPr lang="en-US" b="1" i="1" dirty="0" smtClean="0">
                <a:latin typeface="Palatino Linotype" panose="02040502050505030304" pitchFamily="18" charset="0"/>
              </a:rPr>
              <a:t>treasured possession among all peoples</a:t>
            </a:r>
            <a:r>
              <a:rPr lang="en-US" b="1" dirty="0" smtClean="0">
                <a:latin typeface="Palatino Linotype" panose="02040502050505030304" pitchFamily="18" charset="0"/>
              </a:rPr>
              <a:t>, for all the earth is mine; and you shall be to Me a kingdom of priests and a holy nation.”    	</a:t>
            </a:r>
            <a:r>
              <a:rPr lang="en-US" b="1" dirty="0" smtClean="0">
                <a:latin typeface="Palatino Linotype" panose="02040502050505030304" pitchFamily="18" charset="0"/>
              </a:rPr>
              <a:t>                  		 Exodus 19:3-6</a:t>
            </a:r>
          </a:p>
          <a:p>
            <a:endParaRPr lang="en-US" b="1" dirty="0" smtClean="0">
              <a:latin typeface="Palatino Linotype" panose="02040502050505030304" pitchFamily="18" charset="0"/>
            </a:endParaRPr>
          </a:p>
          <a:p>
            <a:r>
              <a:rPr lang="en-US" b="1" dirty="0" smtClean="0">
                <a:latin typeface="Palatino Linotype" panose="02040502050505030304" pitchFamily="18" charset="0"/>
              </a:rPr>
              <a:t>“And the </a:t>
            </a:r>
            <a:r>
              <a:rPr lang="en-US" b="1" cap="small" dirty="0" smtClean="0">
                <a:effectLst/>
                <a:latin typeface="Palatino Linotype" panose="02040502050505030304" pitchFamily="18" charset="0"/>
              </a:rPr>
              <a:t>Lord</a:t>
            </a:r>
            <a:r>
              <a:rPr lang="en-US" b="1" dirty="0" smtClean="0">
                <a:latin typeface="Palatino Linotype" panose="02040502050505030304" pitchFamily="18" charset="0"/>
              </a:rPr>
              <a:t> said to Moses, ‘Write these words, for in accordance with these words I have made a covenant with you and with Israel</a:t>
            </a:r>
            <a:r>
              <a:rPr lang="en-US" b="1" dirty="0" smtClean="0">
                <a:latin typeface="Palatino Linotype" panose="02040502050505030304" pitchFamily="18" charset="0"/>
              </a:rPr>
              <a:t>.’ …And </a:t>
            </a:r>
            <a:r>
              <a:rPr lang="en-US" b="1" dirty="0" smtClean="0">
                <a:latin typeface="Palatino Linotype" panose="02040502050505030304" pitchFamily="18" charset="0"/>
              </a:rPr>
              <a:t>he wrote on the tablets the words of the covenant, the Ten Commandments.”           </a:t>
            </a:r>
            <a:r>
              <a:rPr lang="en-US" b="1" dirty="0" smtClean="0">
                <a:latin typeface="Palatino Linotype" panose="02040502050505030304" pitchFamily="18" charset="0"/>
              </a:rPr>
              <a:t>      Exodus </a:t>
            </a:r>
            <a:r>
              <a:rPr lang="en-US" b="1" dirty="0" smtClean="0">
                <a:latin typeface="Palatino Linotype" panose="02040502050505030304" pitchFamily="18" charset="0"/>
              </a:rPr>
              <a:t>34:27,28</a:t>
            </a:r>
            <a:endParaRPr lang="en-US" b="1" dirty="0">
              <a:latin typeface="Palatino Linotype" panose="02040502050505030304" pitchFamily="18" charset="0"/>
            </a:endParaRPr>
          </a:p>
        </p:txBody>
      </p:sp>
      <p:pic>
        <p:nvPicPr>
          <p:cNvPr id="6146" name="Picture 2" descr="http://www.thegrandoldgame.com/Features/NPP/Obama/10Commandments01.jpg"/>
          <p:cNvPicPr>
            <a:picLocks noChangeAspect="1" noChangeArrowheads="1"/>
          </p:cNvPicPr>
          <p:nvPr/>
        </p:nvPicPr>
        <p:blipFill>
          <a:blip r:embed="rId2">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5943600" y="2590800"/>
            <a:ext cx="2943367" cy="219117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1412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dirty="0" smtClean="0"/>
              <a:t>The Davidic Covenant</a:t>
            </a:r>
            <a:endParaRPr lang="en-US" dirty="0"/>
          </a:p>
        </p:txBody>
      </p:sp>
      <p:sp>
        <p:nvSpPr>
          <p:cNvPr id="3" name="Content Placeholder 2"/>
          <p:cNvSpPr>
            <a:spLocks noGrp="1"/>
          </p:cNvSpPr>
          <p:nvPr>
            <p:ph idx="1"/>
          </p:nvPr>
        </p:nvSpPr>
        <p:spPr>
          <a:xfrm>
            <a:off x="3352800" y="914400"/>
            <a:ext cx="5486400" cy="5715000"/>
          </a:xfrm>
        </p:spPr>
        <p:txBody>
          <a:bodyPr>
            <a:noAutofit/>
          </a:bodyPr>
          <a:lstStyle/>
          <a:p>
            <a:pPr marL="0" indent="0">
              <a:buNone/>
            </a:pPr>
            <a:r>
              <a:rPr lang="en-US" sz="2000" b="1" baseline="30000" dirty="0" smtClean="0">
                <a:latin typeface="Palatino Linotype" panose="02040502050505030304" pitchFamily="18" charset="0"/>
              </a:rPr>
              <a:t>”</a:t>
            </a:r>
            <a:r>
              <a:rPr lang="en-US" sz="2000" b="1" dirty="0" smtClean="0">
                <a:latin typeface="Palatino Linotype" panose="02040502050505030304" pitchFamily="18" charset="0"/>
              </a:rPr>
              <a:t>Thus </a:t>
            </a:r>
            <a:r>
              <a:rPr lang="en-US" sz="2000" b="1" dirty="0">
                <a:latin typeface="Palatino Linotype" panose="02040502050505030304" pitchFamily="18" charset="0"/>
              </a:rPr>
              <a:t>says the </a:t>
            </a:r>
            <a:r>
              <a:rPr lang="en-US" sz="2000" b="1" cap="small" dirty="0">
                <a:latin typeface="Palatino Linotype" panose="02040502050505030304" pitchFamily="18" charset="0"/>
              </a:rPr>
              <a:t>Lord</a:t>
            </a:r>
            <a:r>
              <a:rPr lang="en-US" sz="2000" b="1" dirty="0">
                <a:latin typeface="Palatino Linotype" panose="02040502050505030304" pitchFamily="18" charset="0"/>
              </a:rPr>
              <a:t> of hosts, I took </a:t>
            </a:r>
            <a:r>
              <a:rPr lang="en-US" sz="2000" b="1" dirty="0" smtClean="0">
                <a:latin typeface="Palatino Linotype" panose="02040502050505030304" pitchFamily="18" charset="0"/>
              </a:rPr>
              <a:t>you… that </a:t>
            </a:r>
            <a:r>
              <a:rPr lang="en-US" sz="2000" b="1" dirty="0">
                <a:latin typeface="Palatino Linotype" panose="02040502050505030304" pitchFamily="18" charset="0"/>
              </a:rPr>
              <a:t>you should be </a:t>
            </a:r>
            <a:r>
              <a:rPr lang="en-US" sz="2000" b="1" dirty="0" smtClean="0">
                <a:latin typeface="Palatino Linotype" panose="02040502050505030304" pitchFamily="18" charset="0"/>
              </a:rPr>
              <a:t>prince </a:t>
            </a:r>
            <a:r>
              <a:rPr lang="en-US" sz="2000" b="1" dirty="0">
                <a:latin typeface="Palatino Linotype" panose="02040502050505030304" pitchFamily="18" charset="0"/>
              </a:rPr>
              <a:t>over my people </a:t>
            </a:r>
            <a:r>
              <a:rPr lang="en-US" sz="2000" b="1" dirty="0" smtClean="0">
                <a:latin typeface="Palatino Linotype" panose="02040502050505030304" pitchFamily="18" charset="0"/>
              </a:rPr>
              <a:t>Israel. </a:t>
            </a:r>
            <a:r>
              <a:rPr lang="en-US" sz="2000" b="1" baseline="30000" dirty="0">
                <a:latin typeface="Palatino Linotype" panose="02040502050505030304" pitchFamily="18" charset="0"/>
              </a:rPr>
              <a:t> </a:t>
            </a:r>
            <a:r>
              <a:rPr lang="en-US" sz="2000" b="1" dirty="0">
                <a:latin typeface="Palatino Linotype" panose="02040502050505030304" pitchFamily="18" charset="0"/>
              </a:rPr>
              <a:t>And I have been with you wherever you went and have cut off all your enemies from before you. And I will make for you a great name, like the name of the great ones of the earth. </a:t>
            </a:r>
            <a:r>
              <a:rPr lang="en-US" sz="2000" b="1" baseline="30000" dirty="0">
                <a:latin typeface="Palatino Linotype" panose="02040502050505030304" pitchFamily="18" charset="0"/>
              </a:rPr>
              <a:t> </a:t>
            </a:r>
            <a:r>
              <a:rPr lang="en-US" sz="2000" b="1" dirty="0">
                <a:latin typeface="Palatino Linotype" panose="02040502050505030304" pitchFamily="18" charset="0"/>
              </a:rPr>
              <a:t>And I will appoint a place for my people Israel and will plant them, so that they may dwell in their own place and be disturbed no </a:t>
            </a:r>
            <a:r>
              <a:rPr lang="en-US" sz="2000" b="1" dirty="0" smtClean="0">
                <a:latin typeface="Palatino Linotype" panose="02040502050505030304" pitchFamily="18" charset="0"/>
              </a:rPr>
              <a:t>more…  </a:t>
            </a:r>
            <a:r>
              <a:rPr lang="en-US" sz="2000" b="1" dirty="0" smtClean="0">
                <a:latin typeface="Palatino Linotype" panose="02040502050505030304" pitchFamily="18" charset="0"/>
              </a:rPr>
              <a:t>I </a:t>
            </a:r>
            <a:r>
              <a:rPr lang="en-US" sz="2000" b="1" dirty="0" smtClean="0">
                <a:latin typeface="Palatino Linotype" panose="02040502050505030304" pitchFamily="18" charset="0"/>
              </a:rPr>
              <a:t>will raise up your offspring after you, who shall come from your body, and I will establish his </a:t>
            </a:r>
            <a:r>
              <a:rPr lang="en-US" sz="2000" b="1" dirty="0" smtClean="0">
                <a:latin typeface="Palatino Linotype" panose="02040502050505030304" pitchFamily="18" charset="0"/>
              </a:rPr>
              <a:t>kingdom… I </a:t>
            </a:r>
            <a:r>
              <a:rPr lang="en-US" sz="2000" b="1" dirty="0" smtClean="0">
                <a:latin typeface="Palatino Linotype" panose="02040502050505030304" pitchFamily="18" charset="0"/>
              </a:rPr>
              <a:t>will establish the throne of his kingdom forever. </a:t>
            </a:r>
            <a:r>
              <a:rPr lang="en-US" sz="2000" b="1" baseline="30000" dirty="0" smtClean="0">
                <a:latin typeface="Palatino Linotype" panose="02040502050505030304" pitchFamily="18" charset="0"/>
              </a:rPr>
              <a:t> </a:t>
            </a:r>
            <a:r>
              <a:rPr lang="en-US" sz="2000" b="1" dirty="0" smtClean="0">
                <a:latin typeface="Palatino Linotype" panose="02040502050505030304" pitchFamily="18" charset="0"/>
              </a:rPr>
              <a:t>I will be to him a father, and he shall be to </a:t>
            </a:r>
            <a:r>
              <a:rPr lang="en-US" sz="2000" b="1" dirty="0" smtClean="0">
                <a:latin typeface="Palatino Linotype" panose="02040502050505030304" pitchFamily="18" charset="0"/>
              </a:rPr>
              <a:t>Me </a:t>
            </a:r>
            <a:r>
              <a:rPr lang="en-US" sz="2000" b="1" dirty="0" smtClean="0">
                <a:latin typeface="Palatino Linotype" panose="02040502050505030304" pitchFamily="18" charset="0"/>
              </a:rPr>
              <a:t>a son… And your house and your kingdom shall be made sure forever before me. Your throne shall be established forever.”      </a:t>
            </a:r>
            <a:r>
              <a:rPr lang="en-US" sz="2000" b="1" dirty="0" smtClean="0">
                <a:latin typeface="Palatino Linotype" panose="02040502050505030304" pitchFamily="18" charset="0"/>
              </a:rPr>
              <a:t>       II </a:t>
            </a:r>
            <a:r>
              <a:rPr lang="en-US" sz="2000" b="1" dirty="0" smtClean="0">
                <a:latin typeface="Palatino Linotype" panose="02040502050505030304" pitchFamily="18" charset="0"/>
              </a:rPr>
              <a:t>Samuel 7:12-16</a:t>
            </a:r>
            <a:endParaRPr lang="en-US" sz="2000" b="1" dirty="0">
              <a:latin typeface="Palatino Linotype" panose="02040502050505030304" pitchFamily="18" charset="0"/>
            </a:endParaRPr>
          </a:p>
        </p:txBody>
      </p:sp>
      <p:pic>
        <p:nvPicPr>
          <p:cNvPr id="7170" name="Picture 2" descr="http://localtvwhotv.files.wordpress.com/2012/07/throne.jpg"/>
          <p:cNvPicPr>
            <a:picLocks noChangeAspect="1" noChangeArrowheads="1"/>
          </p:cNvPicPr>
          <p:nvPr/>
        </p:nvPicPr>
        <p:blipFill>
          <a:blip r:embed="rId2">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343618" y="1905000"/>
            <a:ext cx="2795655" cy="3581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7371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The New Covenant</a:t>
            </a:r>
            <a:endParaRPr lang="en-US" dirty="0"/>
          </a:p>
        </p:txBody>
      </p:sp>
      <p:sp>
        <p:nvSpPr>
          <p:cNvPr id="3" name="Content Placeholder 2"/>
          <p:cNvSpPr>
            <a:spLocks noGrp="1"/>
          </p:cNvSpPr>
          <p:nvPr>
            <p:ph idx="1"/>
          </p:nvPr>
        </p:nvSpPr>
        <p:spPr>
          <a:xfrm>
            <a:off x="457200" y="2514600"/>
            <a:ext cx="8229600" cy="3962400"/>
          </a:xfrm>
        </p:spPr>
        <p:txBody>
          <a:bodyPr>
            <a:normAutofit fontScale="92500" lnSpcReduction="20000"/>
          </a:bodyPr>
          <a:lstStyle/>
          <a:p>
            <a:pPr marL="0" indent="0">
              <a:buNone/>
            </a:pPr>
            <a:r>
              <a:rPr lang="en-US" baseline="30000" dirty="0" smtClean="0"/>
              <a:t> </a:t>
            </a:r>
            <a:r>
              <a:rPr lang="en-US" b="1" dirty="0" smtClean="0">
                <a:latin typeface="Palatino Linotype" panose="02040502050505030304" pitchFamily="18" charset="0"/>
              </a:rPr>
              <a:t>“Behold, the days are coming, declares the </a:t>
            </a:r>
            <a:r>
              <a:rPr lang="en-US" b="1" cap="small" dirty="0" smtClean="0">
                <a:effectLst/>
                <a:latin typeface="Palatino Linotype" panose="02040502050505030304" pitchFamily="18" charset="0"/>
              </a:rPr>
              <a:t>Lord</a:t>
            </a:r>
            <a:r>
              <a:rPr lang="en-US" b="1" dirty="0" smtClean="0">
                <a:latin typeface="Palatino Linotype" panose="02040502050505030304" pitchFamily="18" charset="0"/>
              </a:rPr>
              <a:t>, when I will make </a:t>
            </a:r>
            <a:r>
              <a:rPr lang="en-US" b="1" i="1" dirty="0" smtClean="0">
                <a:latin typeface="Palatino Linotype" panose="02040502050505030304" pitchFamily="18" charset="0"/>
              </a:rPr>
              <a:t>a new covenant </a:t>
            </a:r>
            <a:r>
              <a:rPr lang="en-US" b="1" dirty="0" smtClean="0">
                <a:latin typeface="Palatino Linotype" panose="02040502050505030304" pitchFamily="18" charset="0"/>
              </a:rPr>
              <a:t>with the house of Israel and the house of Judah, not like the covenant that I made with their fathers on the day when I took them by the hand to bring them out of the land of Egypt, </a:t>
            </a:r>
            <a:r>
              <a:rPr lang="en-US" b="1" dirty="0" smtClean="0">
                <a:latin typeface="Palatino Linotype" panose="02040502050505030304" pitchFamily="18" charset="0"/>
              </a:rPr>
              <a:t>My </a:t>
            </a:r>
            <a:r>
              <a:rPr lang="en-US" b="1" dirty="0" smtClean="0">
                <a:latin typeface="Palatino Linotype" panose="02040502050505030304" pitchFamily="18" charset="0"/>
              </a:rPr>
              <a:t>covenant that they broke, though I was their husband, declares the </a:t>
            </a:r>
            <a:r>
              <a:rPr lang="en-US" b="1" cap="small" dirty="0" smtClean="0">
                <a:effectLst/>
                <a:latin typeface="Palatino Linotype" panose="02040502050505030304" pitchFamily="18" charset="0"/>
              </a:rPr>
              <a:t>Lord</a:t>
            </a:r>
            <a:r>
              <a:rPr lang="en-US" b="1" dirty="0" smtClean="0">
                <a:latin typeface="Palatino Linotype" panose="02040502050505030304" pitchFamily="18" charset="0"/>
              </a:rPr>
              <a:t>.  For this is the covenant that I will make with the house of Israel after those days, declares the </a:t>
            </a:r>
            <a:r>
              <a:rPr lang="en-US" b="1" cap="small" dirty="0" smtClean="0">
                <a:effectLst/>
                <a:latin typeface="Palatino Linotype" panose="02040502050505030304" pitchFamily="18" charset="0"/>
              </a:rPr>
              <a:t>Lord</a:t>
            </a:r>
            <a:r>
              <a:rPr lang="en-US" b="1" dirty="0" smtClean="0">
                <a:latin typeface="Palatino Linotype" panose="02040502050505030304" pitchFamily="18" charset="0"/>
              </a:rPr>
              <a:t>:  </a:t>
            </a:r>
            <a:r>
              <a:rPr lang="en-US" b="1" i="1" dirty="0" smtClean="0">
                <a:latin typeface="Palatino Linotype" panose="02040502050505030304" pitchFamily="18" charset="0"/>
              </a:rPr>
              <a:t>I will put </a:t>
            </a:r>
            <a:r>
              <a:rPr lang="en-US" b="1" i="1" dirty="0" smtClean="0">
                <a:latin typeface="Palatino Linotype" panose="02040502050505030304" pitchFamily="18" charset="0"/>
              </a:rPr>
              <a:t>My </a:t>
            </a:r>
            <a:r>
              <a:rPr lang="en-US" b="1" i="1" dirty="0" smtClean="0">
                <a:latin typeface="Palatino Linotype" panose="02040502050505030304" pitchFamily="18" charset="0"/>
              </a:rPr>
              <a:t>law within them</a:t>
            </a:r>
            <a:r>
              <a:rPr lang="en-US" b="1" dirty="0" smtClean="0">
                <a:latin typeface="Palatino Linotype" panose="02040502050505030304" pitchFamily="18" charset="0"/>
              </a:rPr>
              <a:t>, and I will write it on their hearts. </a:t>
            </a:r>
            <a:r>
              <a:rPr lang="en-US" b="1" i="1" dirty="0" smtClean="0">
                <a:latin typeface="Palatino Linotype" panose="02040502050505030304" pitchFamily="18" charset="0"/>
              </a:rPr>
              <a:t>And I will be their God, and they shall be </a:t>
            </a:r>
            <a:r>
              <a:rPr lang="en-US" b="1" i="1" dirty="0" smtClean="0">
                <a:latin typeface="Palatino Linotype" panose="02040502050505030304" pitchFamily="18" charset="0"/>
              </a:rPr>
              <a:t>My </a:t>
            </a:r>
            <a:r>
              <a:rPr lang="en-US" b="1" i="1" dirty="0" smtClean="0">
                <a:latin typeface="Palatino Linotype" panose="02040502050505030304" pitchFamily="18" charset="0"/>
              </a:rPr>
              <a:t>people.</a:t>
            </a:r>
            <a:r>
              <a:rPr lang="en-US" b="1" dirty="0" smtClean="0">
                <a:latin typeface="Palatino Linotype" panose="02040502050505030304" pitchFamily="18" charset="0"/>
              </a:rPr>
              <a:t>  And no longer shall each one teach his neighbor and each his brother, saying, ‘Know the </a:t>
            </a:r>
            <a:r>
              <a:rPr lang="en-US" b="1" cap="small" dirty="0" smtClean="0">
                <a:effectLst/>
                <a:latin typeface="Palatino Linotype" panose="02040502050505030304" pitchFamily="18" charset="0"/>
              </a:rPr>
              <a:t>Lord</a:t>
            </a:r>
            <a:r>
              <a:rPr lang="en-US" b="1" dirty="0" smtClean="0">
                <a:latin typeface="Palatino Linotype" panose="02040502050505030304" pitchFamily="18" charset="0"/>
              </a:rPr>
              <a:t>,’ for </a:t>
            </a:r>
            <a:r>
              <a:rPr lang="en-US" b="1" i="1" dirty="0" smtClean="0">
                <a:latin typeface="Palatino Linotype" panose="02040502050505030304" pitchFamily="18" charset="0"/>
              </a:rPr>
              <a:t>they shall all know </a:t>
            </a:r>
            <a:r>
              <a:rPr lang="en-US" b="1" i="1" dirty="0" smtClean="0">
                <a:latin typeface="Palatino Linotype" panose="02040502050505030304" pitchFamily="18" charset="0"/>
              </a:rPr>
              <a:t>Me</a:t>
            </a:r>
            <a:r>
              <a:rPr lang="en-US" b="1" dirty="0" smtClean="0">
                <a:latin typeface="Palatino Linotype" panose="02040502050505030304" pitchFamily="18" charset="0"/>
              </a:rPr>
              <a:t>, from the least of them to the greatest, declares the </a:t>
            </a:r>
            <a:r>
              <a:rPr lang="en-US" b="1" cap="small" dirty="0" smtClean="0">
                <a:effectLst/>
                <a:latin typeface="Palatino Linotype" panose="02040502050505030304" pitchFamily="18" charset="0"/>
              </a:rPr>
              <a:t>Lord</a:t>
            </a:r>
            <a:r>
              <a:rPr lang="en-US" b="1" dirty="0" smtClean="0">
                <a:latin typeface="Palatino Linotype" panose="02040502050505030304" pitchFamily="18" charset="0"/>
              </a:rPr>
              <a:t>. For </a:t>
            </a:r>
            <a:r>
              <a:rPr lang="en-US" b="1" i="1" dirty="0" smtClean="0">
                <a:latin typeface="Palatino Linotype" panose="02040502050505030304" pitchFamily="18" charset="0"/>
              </a:rPr>
              <a:t>I will forgive their iniquity</a:t>
            </a:r>
            <a:r>
              <a:rPr lang="en-US" b="1" dirty="0" smtClean="0">
                <a:latin typeface="Palatino Linotype" panose="02040502050505030304" pitchFamily="18" charset="0"/>
              </a:rPr>
              <a:t>, and I will remember their sin no more.”               			 Jeremiah 31:31-34</a:t>
            </a:r>
            <a:endParaRPr lang="en-US" b="1" dirty="0">
              <a:latin typeface="Palatino Linotype" panose="02040502050505030304" pitchFamily="18" charset="0"/>
            </a:endParaRPr>
          </a:p>
        </p:txBody>
      </p:sp>
      <p:pic>
        <p:nvPicPr>
          <p:cNvPr id="8194" name="Picture 2" descr="http://www.harryritchies.com/blog/wp-content/uploads/2011/12/antique-style-wedding-rings2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rcRect t="16465" b="21034"/>
          <a:stretch/>
        </p:blipFill>
        <p:spPr bwMode="auto">
          <a:xfrm>
            <a:off x="3276600" y="1006978"/>
            <a:ext cx="2874148" cy="127902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9160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dirty="0" smtClean="0"/>
              <a:t>“Immanuel”</a:t>
            </a:r>
            <a:endParaRPr lang="en-US" dirty="0"/>
          </a:p>
        </p:txBody>
      </p:sp>
      <p:sp>
        <p:nvSpPr>
          <p:cNvPr id="3" name="Content Placeholder 2"/>
          <p:cNvSpPr>
            <a:spLocks noGrp="1"/>
          </p:cNvSpPr>
          <p:nvPr>
            <p:ph idx="1"/>
          </p:nvPr>
        </p:nvSpPr>
        <p:spPr>
          <a:xfrm>
            <a:off x="152400" y="1371600"/>
            <a:ext cx="5029200" cy="4953000"/>
          </a:xfrm>
        </p:spPr>
        <p:txBody>
          <a:bodyPr>
            <a:normAutofit fontScale="92500" lnSpcReduction="10000"/>
          </a:bodyPr>
          <a:lstStyle/>
          <a:p>
            <a:r>
              <a:rPr lang="en-US" b="1" dirty="0" smtClean="0">
                <a:latin typeface="Palatino Linotype" panose="02040502050505030304" pitchFamily="18" charset="0"/>
              </a:rPr>
              <a:t>“And [Jesus] said to them, ‘I have earnestly desired to eat this Passover with you before I suffer. </a:t>
            </a:r>
            <a:r>
              <a:rPr lang="en-US" b="1" baseline="30000" dirty="0" smtClean="0">
                <a:latin typeface="Palatino Linotype" panose="02040502050505030304" pitchFamily="18" charset="0"/>
              </a:rPr>
              <a:t> </a:t>
            </a:r>
            <a:r>
              <a:rPr lang="en-US" b="1" dirty="0" smtClean="0">
                <a:latin typeface="Palatino Linotype" panose="02040502050505030304" pitchFamily="18" charset="0"/>
              </a:rPr>
              <a:t>For I tell you I will not eat it until it is fulfilled in the kingdom of God…’ </a:t>
            </a:r>
            <a:r>
              <a:rPr lang="en-US" b="1" baseline="30000" dirty="0" smtClean="0">
                <a:latin typeface="Palatino Linotype" panose="02040502050505030304" pitchFamily="18" charset="0"/>
              </a:rPr>
              <a:t> </a:t>
            </a:r>
            <a:r>
              <a:rPr lang="en-US" b="1" dirty="0" smtClean="0">
                <a:latin typeface="Palatino Linotype" panose="02040502050505030304" pitchFamily="18" charset="0"/>
              </a:rPr>
              <a:t>And He took bread, and when He had given thanks, He broke it and gave it to them, saying, ‘This is My body, which is given for you. Do this in remembrance of Me.’ </a:t>
            </a:r>
            <a:r>
              <a:rPr lang="en-US" b="1" baseline="30000" dirty="0" smtClean="0">
                <a:latin typeface="Palatino Linotype" panose="02040502050505030304" pitchFamily="18" charset="0"/>
              </a:rPr>
              <a:t> </a:t>
            </a:r>
            <a:r>
              <a:rPr lang="en-US" b="1" dirty="0" smtClean="0">
                <a:latin typeface="Palatino Linotype" panose="02040502050505030304" pitchFamily="18" charset="0"/>
              </a:rPr>
              <a:t>And likewise the cup after they had eaten, saying, ‘This cup that is poured out for you is </a:t>
            </a:r>
            <a:r>
              <a:rPr lang="en-US" b="1" i="1" dirty="0" smtClean="0">
                <a:latin typeface="Palatino Linotype" panose="02040502050505030304" pitchFamily="18" charset="0"/>
              </a:rPr>
              <a:t>the new covenant in </a:t>
            </a:r>
            <a:r>
              <a:rPr lang="en-US" b="1" i="1" dirty="0" smtClean="0">
                <a:latin typeface="Palatino Linotype" panose="02040502050505030304" pitchFamily="18" charset="0"/>
              </a:rPr>
              <a:t>My </a:t>
            </a:r>
            <a:r>
              <a:rPr lang="en-US" b="1" i="1" dirty="0" smtClean="0">
                <a:latin typeface="Palatino Linotype" panose="02040502050505030304" pitchFamily="18" charset="0"/>
              </a:rPr>
              <a:t>blood</a:t>
            </a:r>
            <a:r>
              <a:rPr lang="en-US" b="1" dirty="0" smtClean="0">
                <a:latin typeface="Palatino Linotype" panose="02040502050505030304" pitchFamily="18" charset="0"/>
              </a:rPr>
              <a:t>.’”        				   Luke 22:15-20</a:t>
            </a:r>
            <a:endParaRPr lang="en-US" b="1" dirty="0">
              <a:latin typeface="Palatino Linotype" panose="02040502050505030304" pitchFamily="18" charset="0"/>
            </a:endParaRPr>
          </a:p>
        </p:txBody>
      </p:sp>
      <p:pic>
        <p:nvPicPr>
          <p:cNvPr id="9218" name="Picture 2" descr="https://encrypted-tbn3.gstatic.com/images?q=tbn:ANd9GcTLuFlElL5tvZ_R144_PeYrjZRfZjBvvdmE30PqSEk_5d5FMOqbxw"/>
          <p:cNvPicPr>
            <a:picLocks noChangeAspect="1" noChangeArrowheads="1"/>
          </p:cNvPicPr>
          <p:nvPr/>
        </p:nvPicPr>
        <p:blipFill>
          <a:blip r:embed="rId2">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rcRect/>
          <a:stretch>
            <a:fillRect/>
          </a:stretch>
        </p:blipFill>
        <p:spPr bwMode="auto">
          <a:xfrm>
            <a:off x="5620997" y="1447800"/>
            <a:ext cx="3113930" cy="46482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046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3310" y="533400"/>
            <a:ext cx="7772400" cy="2438401"/>
          </a:xfrm>
        </p:spPr>
        <p:txBody>
          <a:bodyPr/>
          <a:lstStyle/>
          <a:p>
            <a:r>
              <a:rPr lang="en-US" dirty="0" smtClean="0"/>
              <a:t>Covenant Theology</a:t>
            </a:r>
            <a:endParaRPr lang="en-US" dirty="0"/>
          </a:p>
        </p:txBody>
      </p:sp>
      <p:pic>
        <p:nvPicPr>
          <p:cNvPr id="2050" name="Picture 2" descr="http://gerrirussell.net/wp-content/uploads/2011/06/Ark_of_the_Covena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581399"/>
            <a:ext cx="4391413" cy="2374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1005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dan\Documents\Leadership Training\Covenant of Gra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2690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429000"/>
            <a:ext cx="8153400" cy="3048000"/>
          </a:xfrm>
        </p:spPr>
        <p:txBody>
          <a:bodyPr>
            <a:normAutofit fontScale="85000" lnSpcReduction="10000"/>
          </a:bodyPr>
          <a:lstStyle/>
          <a:p>
            <a:pPr marL="0" indent="0">
              <a:buNone/>
            </a:pPr>
            <a:r>
              <a:rPr lang="en-US" b="1" dirty="0" smtClean="0">
                <a:latin typeface="Palatino Linotype" panose="02040502050505030304" pitchFamily="18" charset="0"/>
              </a:rPr>
              <a:t>“The reality of God’s residing among His people displays an ever-increasing significance throughout Scripture.  It moves from the figure of the tabernacle to the figure of the temple to the figure of the city of God.  It involves the incarnate Christ, the Church of Christ, and the final glorification of God’s people.  In each case, God’s dwelling among His people is related directly to the heart of the covenant concept:  ‘I shall be your God and you shall be My people.’”</a:t>
            </a:r>
          </a:p>
          <a:p>
            <a:pPr marL="0" indent="0">
              <a:buNone/>
            </a:pPr>
            <a:r>
              <a:rPr lang="en-US" b="1" dirty="0" smtClean="0">
                <a:latin typeface="Palatino Linotype" panose="02040502050505030304" pitchFamily="18" charset="0"/>
              </a:rPr>
              <a:t>   </a:t>
            </a:r>
            <a:r>
              <a:rPr lang="en-US" b="1" dirty="0" smtClean="0">
                <a:latin typeface="Palatino Linotype" panose="02040502050505030304" pitchFamily="18" charset="0"/>
              </a:rPr>
              <a:t>	     			                </a:t>
            </a:r>
            <a:r>
              <a:rPr lang="en-US" b="1" i="1" dirty="0" smtClean="0">
                <a:latin typeface="Palatino Linotype" panose="02040502050505030304" pitchFamily="18" charset="0"/>
              </a:rPr>
              <a:t>O</a:t>
            </a:r>
            <a:r>
              <a:rPr lang="en-US" b="1" i="1" dirty="0" smtClean="0">
                <a:latin typeface="Palatino Linotype" panose="02040502050505030304" pitchFamily="18" charset="0"/>
              </a:rPr>
              <a:t>. Palmer Robertson, </a:t>
            </a:r>
            <a:r>
              <a:rPr lang="en-US" b="1" i="1" dirty="0" smtClean="0">
                <a:latin typeface="Palatino Linotype" panose="02040502050505030304" pitchFamily="18" charset="0"/>
              </a:rPr>
              <a:t>   			                              </a:t>
            </a:r>
            <a:r>
              <a:rPr lang="en-US" b="1" i="1" u="sng" dirty="0" smtClean="0">
                <a:latin typeface="Palatino Linotype" panose="02040502050505030304" pitchFamily="18" charset="0"/>
              </a:rPr>
              <a:t>The </a:t>
            </a:r>
            <a:r>
              <a:rPr lang="en-US" b="1" i="1" u="sng" dirty="0" smtClean="0">
                <a:latin typeface="Palatino Linotype" panose="02040502050505030304" pitchFamily="18" charset="0"/>
              </a:rPr>
              <a:t>Christ of the Covenants</a:t>
            </a:r>
            <a:endParaRPr lang="en-US" b="1" i="1" u="sng" dirty="0">
              <a:latin typeface="Palatino Linotype" panose="02040502050505030304" pitchFamily="18" charset="0"/>
            </a:endParaRPr>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2514598" y="343620"/>
            <a:ext cx="4233809" cy="28366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36269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arshadchowdhury.com/wp-content/uploads/2013/04/line-of-people.jp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918531" y="524854"/>
            <a:ext cx="5349602" cy="15208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7532" y="0"/>
            <a:ext cx="8991600" cy="838200"/>
          </a:xfrm>
        </p:spPr>
        <p:txBody>
          <a:bodyPr/>
          <a:lstStyle/>
          <a:p>
            <a:r>
              <a:rPr lang="en-US" sz="4800" dirty="0" smtClean="0"/>
              <a:t>The New Covenant Community</a:t>
            </a:r>
            <a:endParaRPr lang="en-US" sz="4800" dirty="0"/>
          </a:p>
        </p:txBody>
      </p:sp>
      <p:sp>
        <p:nvSpPr>
          <p:cNvPr id="3" name="Content Placeholder 2"/>
          <p:cNvSpPr>
            <a:spLocks noGrp="1"/>
          </p:cNvSpPr>
          <p:nvPr>
            <p:ph idx="1"/>
          </p:nvPr>
        </p:nvSpPr>
        <p:spPr>
          <a:xfrm>
            <a:off x="326132" y="1981200"/>
            <a:ext cx="8534400" cy="4876800"/>
          </a:xfrm>
        </p:spPr>
        <p:txBody>
          <a:bodyPr>
            <a:normAutofit fontScale="92500" lnSpcReduction="20000"/>
          </a:bodyPr>
          <a:lstStyle/>
          <a:p>
            <a:r>
              <a:rPr lang="en-US" b="1" dirty="0" smtClean="0">
                <a:latin typeface="Palatino Linotype" panose="02040502050505030304" pitchFamily="18" charset="0"/>
              </a:rPr>
              <a:t>“</a:t>
            </a:r>
            <a:r>
              <a:rPr lang="en-US" b="1" baseline="30000" dirty="0" smtClean="0">
                <a:latin typeface="Palatino Linotype" panose="02040502050505030304" pitchFamily="18" charset="0"/>
              </a:rPr>
              <a:t> </a:t>
            </a:r>
            <a:r>
              <a:rPr lang="en-US" b="1" dirty="0" smtClean="0">
                <a:latin typeface="Palatino Linotype" panose="02040502050505030304" pitchFamily="18" charset="0"/>
              </a:rPr>
              <a:t>Know then that it is those of faith who are the sons of Abraham… in Christ Jesus you are all sons of God, through faith. </a:t>
            </a:r>
            <a:r>
              <a:rPr lang="en-US" b="1" baseline="30000" dirty="0" smtClean="0">
                <a:latin typeface="Palatino Linotype" panose="02040502050505030304" pitchFamily="18" charset="0"/>
              </a:rPr>
              <a:t> </a:t>
            </a:r>
            <a:r>
              <a:rPr lang="en-US" b="1" dirty="0" smtClean="0">
                <a:latin typeface="Palatino Linotype" panose="02040502050505030304" pitchFamily="18" charset="0"/>
              </a:rPr>
              <a:t>For as many of you as were baptized into Christ have put on Christ. </a:t>
            </a:r>
            <a:r>
              <a:rPr lang="en-US" b="1" baseline="30000" dirty="0" smtClean="0">
                <a:latin typeface="Palatino Linotype" panose="02040502050505030304" pitchFamily="18" charset="0"/>
              </a:rPr>
              <a:t> </a:t>
            </a:r>
            <a:r>
              <a:rPr lang="en-US" b="1" dirty="0" smtClean="0">
                <a:latin typeface="Palatino Linotype" panose="02040502050505030304" pitchFamily="18" charset="0"/>
              </a:rPr>
              <a:t>There is neither Jew nor Greek, there is neither slave nor free, there is no male and female, for you are all one in Christ Jesus. </a:t>
            </a:r>
            <a:r>
              <a:rPr lang="en-US" b="1" baseline="30000" dirty="0" smtClean="0">
                <a:latin typeface="Palatino Linotype" panose="02040502050505030304" pitchFamily="18" charset="0"/>
              </a:rPr>
              <a:t> </a:t>
            </a:r>
            <a:r>
              <a:rPr lang="en-US" b="1" dirty="0" smtClean="0">
                <a:latin typeface="Palatino Linotype" panose="02040502050505030304" pitchFamily="18" charset="0"/>
              </a:rPr>
              <a:t>And if you are Christ's, then </a:t>
            </a:r>
            <a:r>
              <a:rPr lang="en-US" b="1" i="1" dirty="0" smtClean="0">
                <a:latin typeface="Palatino Linotype" panose="02040502050505030304" pitchFamily="18" charset="0"/>
              </a:rPr>
              <a:t>you are Abraham's offspring, heirs according to promise</a:t>
            </a:r>
            <a:r>
              <a:rPr lang="en-US" b="1" dirty="0" smtClean="0">
                <a:latin typeface="Palatino Linotype" panose="02040502050505030304" pitchFamily="18" charset="0"/>
              </a:rPr>
              <a:t>.”                        						</a:t>
            </a:r>
            <a:r>
              <a:rPr lang="en-US" b="1" dirty="0" smtClean="0">
                <a:latin typeface="Palatino Linotype" panose="02040502050505030304" pitchFamily="18" charset="0"/>
              </a:rPr>
              <a:t>                  Galatians </a:t>
            </a:r>
            <a:r>
              <a:rPr lang="en-US" b="1" dirty="0" smtClean="0">
                <a:latin typeface="Palatino Linotype" panose="02040502050505030304" pitchFamily="18" charset="0"/>
              </a:rPr>
              <a:t>3:7, </a:t>
            </a:r>
            <a:r>
              <a:rPr lang="en-US" b="1" dirty="0" smtClean="0">
                <a:latin typeface="Palatino Linotype" panose="02040502050505030304" pitchFamily="18" charset="0"/>
              </a:rPr>
              <a:t>26-29</a:t>
            </a:r>
          </a:p>
          <a:p>
            <a:endParaRPr lang="en-US" b="1" dirty="0" smtClean="0">
              <a:latin typeface="Palatino Linotype" panose="02040502050505030304" pitchFamily="18" charset="0"/>
            </a:endParaRPr>
          </a:p>
          <a:p>
            <a:r>
              <a:rPr lang="en-US" b="1" dirty="0" smtClean="0">
                <a:latin typeface="Palatino Linotype" panose="02040502050505030304" pitchFamily="18" charset="0"/>
              </a:rPr>
              <a:t>“But you are a </a:t>
            </a:r>
            <a:r>
              <a:rPr lang="en-US" b="1" i="1" dirty="0" smtClean="0">
                <a:latin typeface="Palatino Linotype" panose="02040502050505030304" pitchFamily="18" charset="0"/>
              </a:rPr>
              <a:t>chosen race</a:t>
            </a:r>
            <a:r>
              <a:rPr lang="en-US" b="1" dirty="0" smtClean="0">
                <a:latin typeface="Palatino Linotype" panose="02040502050505030304" pitchFamily="18" charset="0"/>
              </a:rPr>
              <a:t>, a </a:t>
            </a:r>
            <a:r>
              <a:rPr lang="en-US" b="1" i="1" dirty="0" smtClean="0">
                <a:latin typeface="Palatino Linotype" panose="02040502050505030304" pitchFamily="18" charset="0"/>
              </a:rPr>
              <a:t>royal priesthood</a:t>
            </a:r>
            <a:r>
              <a:rPr lang="en-US" b="1" dirty="0" smtClean="0">
                <a:latin typeface="Palatino Linotype" panose="02040502050505030304" pitchFamily="18" charset="0"/>
              </a:rPr>
              <a:t>, a </a:t>
            </a:r>
            <a:r>
              <a:rPr lang="en-US" b="1" i="1" dirty="0" smtClean="0">
                <a:latin typeface="Palatino Linotype" panose="02040502050505030304" pitchFamily="18" charset="0"/>
              </a:rPr>
              <a:t>holy nation</a:t>
            </a:r>
            <a:r>
              <a:rPr lang="en-US" b="1" dirty="0" smtClean="0">
                <a:latin typeface="Palatino Linotype" panose="02040502050505030304" pitchFamily="18" charset="0"/>
              </a:rPr>
              <a:t>, a people for His own possession, that you may proclaim the </a:t>
            </a:r>
            <a:r>
              <a:rPr lang="en-US" b="1" dirty="0" err="1" smtClean="0">
                <a:latin typeface="Palatino Linotype" panose="02040502050505030304" pitchFamily="18" charset="0"/>
              </a:rPr>
              <a:t>excellencies</a:t>
            </a:r>
            <a:r>
              <a:rPr lang="en-US" b="1" dirty="0" smtClean="0">
                <a:latin typeface="Palatino Linotype" panose="02040502050505030304" pitchFamily="18" charset="0"/>
              </a:rPr>
              <a:t> of Him who called you out of darkness into His marvelous light. </a:t>
            </a:r>
            <a:r>
              <a:rPr lang="en-US" b="1" baseline="30000" dirty="0" smtClean="0">
                <a:latin typeface="Palatino Linotype" panose="02040502050505030304" pitchFamily="18" charset="0"/>
              </a:rPr>
              <a:t> </a:t>
            </a:r>
            <a:r>
              <a:rPr lang="en-US" b="1" dirty="0" smtClean="0">
                <a:latin typeface="Palatino Linotype" panose="02040502050505030304" pitchFamily="18" charset="0"/>
              </a:rPr>
              <a:t>Once you were not a people, but now you are God's people; once you had not received mercy, but now you have received mercy.”                                                               							</a:t>
            </a:r>
            <a:r>
              <a:rPr lang="en-US" b="1" dirty="0" smtClean="0">
                <a:latin typeface="Palatino Linotype" panose="02040502050505030304" pitchFamily="18" charset="0"/>
              </a:rPr>
              <a:t>                I </a:t>
            </a:r>
            <a:r>
              <a:rPr lang="en-US" b="1" dirty="0" smtClean="0">
                <a:latin typeface="Palatino Linotype" panose="02040502050505030304" pitchFamily="18" charset="0"/>
              </a:rPr>
              <a:t>Peter 2:9,10</a:t>
            </a:r>
            <a:endParaRPr lang="en-US" b="1" dirty="0">
              <a:latin typeface="Palatino Linotype" panose="02040502050505030304" pitchFamily="18" charset="0"/>
            </a:endParaRPr>
          </a:p>
        </p:txBody>
      </p:sp>
    </p:spTree>
    <p:extLst>
      <p:ext uri="{BB962C8B-B14F-4D97-AF65-F5344CB8AC3E}">
        <p14:creationId xmlns:p14="http://schemas.microsoft.com/office/powerpoint/2010/main" val="15010883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dirty="0" smtClean="0"/>
              <a:t>The Covenant Fulfilled</a:t>
            </a:r>
            <a:endParaRPr lang="en-US" dirty="0"/>
          </a:p>
        </p:txBody>
      </p:sp>
      <p:sp>
        <p:nvSpPr>
          <p:cNvPr id="3" name="Content Placeholder 2"/>
          <p:cNvSpPr>
            <a:spLocks noGrp="1"/>
          </p:cNvSpPr>
          <p:nvPr>
            <p:ph idx="1"/>
          </p:nvPr>
        </p:nvSpPr>
        <p:spPr>
          <a:xfrm>
            <a:off x="152400" y="3657600"/>
            <a:ext cx="8839200" cy="3124200"/>
          </a:xfrm>
        </p:spPr>
        <p:txBody>
          <a:bodyPr>
            <a:normAutofit fontScale="85000" lnSpcReduction="10000"/>
          </a:bodyPr>
          <a:lstStyle/>
          <a:p>
            <a:pPr marL="0" indent="0">
              <a:buNone/>
            </a:pPr>
            <a:r>
              <a:rPr lang="en-US" b="1" dirty="0" smtClean="0">
                <a:latin typeface="Palatino Linotype" panose="02040502050505030304" pitchFamily="18" charset="0"/>
              </a:rPr>
              <a:t>“Then the angel showed me the river of the water of life, bright as crystal, flowing from the throne of God and of the Lamb</a:t>
            </a:r>
            <a:r>
              <a:rPr lang="en-US" b="1" baseline="30000" dirty="0" smtClean="0">
                <a:latin typeface="Palatino Linotype" panose="02040502050505030304" pitchFamily="18" charset="0"/>
              </a:rPr>
              <a:t> </a:t>
            </a:r>
            <a:r>
              <a:rPr lang="en-US" b="1" dirty="0" smtClean="0">
                <a:latin typeface="Palatino Linotype" panose="02040502050505030304" pitchFamily="18" charset="0"/>
              </a:rPr>
              <a:t>through the middle of the street of the city; also, on either side of the river, the tree of life with its twelve kinds of fruit, yielding its fruit each month. The leaves of the tree were for the healing of the nations. </a:t>
            </a:r>
            <a:r>
              <a:rPr lang="en-US" b="1" baseline="30000" dirty="0" smtClean="0">
                <a:latin typeface="Palatino Linotype" panose="02040502050505030304" pitchFamily="18" charset="0"/>
              </a:rPr>
              <a:t> </a:t>
            </a:r>
            <a:r>
              <a:rPr lang="en-US" b="1" dirty="0" smtClean="0">
                <a:latin typeface="Palatino Linotype" panose="02040502050505030304" pitchFamily="18" charset="0"/>
              </a:rPr>
              <a:t>No longer will there be anything accursed, but the throne of God and of the Lamb will be in it, and his servants will worship him.  </a:t>
            </a:r>
            <a:r>
              <a:rPr lang="en-US" b="1" baseline="30000" dirty="0" smtClean="0">
                <a:latin typeface="Palatino Linotype" panose="02040502050505030304" pitchFamily="18" charset="0"/>
              </a:rPr>
              <a:t> </a:t>
            </a:r>
            <a:r>
              <a:rPr lang="en-US" b="1" i="1" dirty="0" smtClean="0">
                <a:latin typeface="Palatino Linotype" panose="02040502050505030304" pitchFamily="18" charset="0"/>
              </a:rPr>
              <a:t>They will see His face</a:t>
            </a:r>
            <a:r>
              <a:rPr lang="en-US" b="1" dirty="0" smtClean="0">
                <a:latin typeface="Palatino Linotype" panose="02040502050505030304" pitchFamily="18" charset="0"/>
              </a:rPr>
              <a:t>, and His name will be on their foreheads. </a:t>
            </a:r>
            <a:r>
              <a:rPr lang="en-US" b="1" baseline="30000" dirty="0" smtClean="0">
                <a:latin typeface="Palatino Linotype" panose="02040502050505030304" pitchFamily="18" charset="0"/>
              </a:rPr>
              <a:t> </a:t>
            </a:r>
            <a:r>
              <a:rPr lang="en-US" b="1" dirty="0" smtClean="0">
                <a:latin typeface="Palatino Linotype" panose="02040502050505030304" pitchFamily="18" charset="0"/>
              </a:rPr>
              <a:t>And night will be no more. They will need no light of lamp or sun, for </a:t>
            </a:r>
            <a:r>
              <a:rPr lang="en-US" b="1" i="1" dirty="0" smtClean="0">
                <a:latin typeface="Palatino Linotype" panose="02040502050505030304" pitchFamily="18" charset="0"/>
              </a:rPr>
              <a:t>the Lord God will be their light, and they will reign forever and ever</a:t>
            </a:r>
            <a:r>
              <a:rPr lang="en-US" b="1" dirty="0" smtClean="0">
                <a:latin typeface="Palatino Linotype" panose="02040502050505030304" pitchFamily="18" charset="0"/>
              </a:rPr>
              <a:t>.”          		</a:t>
            </a:r>
            <a:r>
              <a:rPr lang="en-US" b="1" dirty="0" smtClean="0">
                <a:latin typeface="Palatino Linotype" panose="02040502050505030304" pitchFamily="18" charset="0"/>
              </a:rPr>
              <a:t>    </a:t>
            </a:r>
            <a:r>
              <a:rPr lang="en-US" b="1" dirty="0" smtClean="0">
                <a:latin typeface="Palatino Linotype" panose="02040502050505030304" pitchFamily="18" charset="0"/>
              </a:rPr>
              <a:t>		      </a:t>
            </a:r>
            <a:r>
              <a:rPr lang="en-US" b="1" dirty="0" smtClean="0">
                <a:latin typeface="Palatino Linotype" panose="02040502050505030304" pitchFamily="18" charset="0"/>
              </a:rPr>
              <a:t>           Revelation </a:t>
            </a:r>
            <a:r>
              <a:rPr lang="en-US" b="1" dirty="0" smtClean="0">
                <a:latin typeface="Palatino Linotype" panose="02040502050505030304" pitchFamily="18" charset="0"/>
              </a:rPr>
              <a:t>22:1-5</a:t>
            </a:r>
            <a:endParaRPr lang="en-US" b="1" dirty="0">
              <a:latin typeface="Palatino Linotype" panose="02040502050505030304" pitchFamily="18" charset="0"/>
            </a:endParaRPr>
          </a:p>
        </p:txBody>
      </p:sp>
      <p:pic>
        <p:nvPicPr>
          <p:cNvPr id="11268" name="Picture 4" descr="http://www.insanewallpapers.com/wallpapers/sun_over_the_river-1440x900.jp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2437688" y="984190"/>
            <a:ext cx="4114800" cy="257277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425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294" y="381000"/>
            <a:ext cx="8229600" cy="1524000"/>
          </a:xfrm>
        </p:spPr>
        <p:txBody>
          <a:bodyPr/>
          <a:lstStyle/>
          <a:p>
            <a:r>
              <a:rPr lang="en-US" dirty="0" smtClean="0"/>
              <a:t>Classical </a:t>
            </a:r>
            <a:r>
              <a:rPr lang="en-US" dirty="0" smtClean="0"/>
              <a:t>Dispensational </a:t>
            </a:r>
            <a:r>
              <a:rPr lang="en-US" dirty="0" smtClean="0"/>
              <a:t>Theology</a:t>
            </a:r>
            <a:endParaRPr lang="en-US" dirty="0"/>
          </a:p>
        </p:txBody>
      </p:sp>
      <p:sp>
        <p:nvSpPr>
          <p:cNvPr id="3" name="Content Placeholder 2"/>
          <p:cNvSpPr>
            <a:spLocks noGrp="1"/>
          </p:cNvSpPr>
          <p:nvPr>
            <p:ph idx="1"/>
          </p:nvPr>
        </p:nvSpPr>
        <p:spPr>
          <a:xfrm>
            <a:off x="1676400" y="5181600"/>
            <a:ext cx="5562600" cy="1371600"/>
          </a:xfrm>
        </p:spPr>
        <p:txBody>
          <a:bodyPr>
            <a:normAutofit fontScale="92500" lnSpcReduction="20000"/>
          </a:bodyPr>
          <a:lstStyle/>
          <a:p>
            <a:pPr algn="ctr"/>
            <a:r>
              <a:rPr lang="en-US" b="1" dirty="0" smtClean="0">
                <a:latin typeface="Palatino Linotype" panose="02040502050505030304" pitchFamily="18" charset="0"/>
              </a:rPr>
              <a:t>Continuity or Discontinuity?</a:t>
            </a:r>
          </a:p>
          <a:p>
            <a:pPr algn="ctr"/>
            <a:r>
              <a:rPr lang="en-US" b="1" dirty="0" smtClean="0">
                <a:latin typeface="Palatino Linotype" panose="02040502050505030304" pitchFamily="18" charset="0"/>
              </a:rPr>
              <a:t>One people of God or two</a:t>
            </a:r>
            <a:r>
              <a:rPr lang="en-US" b="1" dirty="0" smtClean="0">
                <a:latin typeface="Palatino Linotype" panose="02040502050505030304" pitchFamily="18" charset="0"/>
              </a:rPr>
              <a:t>?</a:t>
            </a:r>
          </a:p>
          <a:p>
            <a:pPr algn="ctr"/>
            <a:r>
              <a:rPr lang="en-US" b="1" dirty="0" smtClean="0">
                <a:latin typeface="Palatino Linotype" panose="02040502050505030304" pitchFamily="18" charset="0"/>
              </a:rPr>
              <a:t>Progressive Dispensationalism, Progressive </a:t>
            </a:r>
            <a:r>
              <a:rPr lang="en-US" b="1" dirty="0" err="1" smtClean="0">
                <a:latin typeface="Palatino Linotype" panose="02040502050505030304" pitchFamily="18" charset="0"/>
              </a:rPr>
              <a:t>Covenantalism</a:t>
            </a:r>
            <a:endParaRPr lang="en-US" b="1" dirty="0">
              <a:latin typeface="Palatino Linotype" panose="02040502050505030304" pitchFamily="18" charset="0"/>
            </a:endParaRPr>
          </a:p>
        </p:txBody>
      </p:sp>
      <p:pic>
        <p:nvPicPr>
          <p:cNvPr id="1026" name="Picture 2" descr="http://godknowsthefuture.info/disp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 y="1981200"/>
            <a:ext cx="8841391" cy="3200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856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smtClean="0"/>
              <a:t>The Structure of Scripture</a:t>
            </a:r>
            <a:endParaRPr lang="en-US" dirty="0"/>
          </a:p>
        </p:txBody>
      </p:sp>
      <p:sp>
        <p:nvSpPr>
          <p:cNvPr id="3" name="Content Placeholder 2"/>
          <p:cNvSpPr>
            <a:spLocks noGrp="1"/>
          </p:cNvSpPr>
          <p:nvPr>
            <p:ph idx="1"/>
          </p:nvPr>
        </p:nvSpPr>
        <p:spPr>
          <a:xfrm>
            <a:off x="3962400" y="1410056"/>
            <a:ext cx="4876800" cy="5029200"/>
          </a:xfrm>
        </p:spPr>
        <p:txBody>
          <a:bodyPr>
            <a:normAutofit fontScale="92500" lnSpcReduction="20000"/>
          </a:bodyPr>
          <a:lstStyle/>
          <a:p>
            <a:pPr marL="0" indent="0">
              <a:buNone/>
            </a:pPr>
            <a:r>
              <a:rPr lang="en-US" b="1" dirty="0" smtClean="0">
                <a:latin typeface="Palatino Linotype" panose="02040502050505030304" pitchFamily="18" charset="0"/>
              </a:rPr>
              <a:t>“</a:t>
            </a:r>
            <a:r>
              <a:rPr lang="en-US" b="1" dirty="0">
                <a:latin typeface="Palatino Linotype" panose="02040502050505030304" pitchFamily="18" charset="0"/>
              </a:rPr>
              <a:t>So what brings all of these [Biblical] themes together?  What unites them is not itself a central dogma but an </a:t>
            </a:r>
            <a:r>
              <a:rPr lang="en-US" b="1" dirty="0" smtClean="0">
                <a:latin typeface="Palatino Linotype" panose="02040502050505030304" pitchFamily="18" charset="0"/>
              </a:rPr>
              <a:t>architectural </a:t>
            </a:r>
            <a:r>
              <a:rPr lang="en-US" b="1" dirty="0">
                <a:latin typeface="Palatino Linotype" panose="02040502050505030304" pitchFamily="18" charset="0"/>
              </a:rPr>
              <a:t>structure, a matrix of beams and pillars that hold together the structure of Biblical faith and practice. </a:t>
            </a:r>
            <a:r>
              <a:rPr lang="en-US" b="1" dirty="0" smtClean="0">
                <a:latin typeface="Palatino Linotype" panose="02040502050505030304" pitchFamily="18" charset="0"/>
              </a:rPr>
              <a:t> </a:t>
            </a:r>
            <a:r>
              <a:rPr lang="en-US" b="1" i="1" dirty="0" smtClean="0">
                <a:latin typeface="Palatino Linotype" panose="02040502050505030304" pitchFamily="18" charset="0"/>
              </a:rPr>
              <a:t>That </a:t>
            </a:r>
            <a:r>
              <a:rPr lang="en-US" b="1" i="1" dirty="0">
                <a:latin typeface="Palatino Linotype" panose="02040502050505030304" pitchFamily="18" charset="0"/>
              </a:rPr>
              <a:t>particular architectural structure that we believe the Scriptures </a:t>
            </a:r>
            <a:r>
              <a:rPr lang="en-US" b="1" i="1" dirty="0" smtClean="0">
                <a:latin typeface="Palatino Linotype" panose="02040502050505030304" pitchFamily="18" charset="0"/>
              </a:rPr>
              <a:t>themselves </a:t>
            </a:r>
            <a:r>
              <a:rPr lang="en-US" b="1" i="1" dirty="0">
                <a:latin typeface="Palatino Linotype" panose="02040502050505030304" pitchFamily="18" charset="0"/>
              </a:rPr>
              <a:t>to yield is the covenant</a:t>
            </a:r>
            <a:r>
              <a:rPr lang="en-US" b="1" dirty="0">
                <a:latin typeface="Palatino Linotype" panose="02040502050505030304" pitchFamily="18" charset="0"/>
              </a:rPr>
              <a:t>. It is not simply the concept of the covenant, </a:t>
            </a:r>
            <a:r>
              <a:rPr lang="en-US" b="1" dirty="0" smtClean="0">
                <a:latin typeface="Palatino Linotype" panose="02040502050505030304" pitchFamily="18" charset="0"/>
              </a:rPr>
              <a:t>but </a:t>
            </a:r>
            <a:r>
              <a:rPr lang="en-US" b="1" dirty="0">
                <a:latin typeface="Palatino Linotype" panose="02040502050505030304" pitchFamily="18" charset="0"/>
              </a:rPr>
              <a:t>the concrete existence of God’s covenantal dealings in our history that </a:t>
            </a:r>
            <a:r>
              <a:rPr lang="en-US" b="1" dirty="0" smtClean="0">
                <a:latin typeface="Palatino Linotype" panose="02040502050505030304" pitchFamily="18" charset="0"/>
              </a:rPr>
              <a:t>provides </a:t>
            </a:r>
            <a:r>
              <a:rPr lang="en-US" b="1" dirty="0">
                <a:latin typeface="Palatino Linotype" panose="02040502050505030304" pitchFamily="18" charset="0"/>
              </a:rPr>
              <a:t>the context within which we recognize the unity of Scripture amid </a:t>
            </a:r>
            <a:r>
              <a:rPr lang="en-US" b="1" dirty="0" smtClean="0">
                <a:latin typeface="Palatino Linotype" panose="02040502050505030304" pitchFamily="18" charset="0"/>
              </a:rPr>
              <a:t>its </a:t>
            </a:r>
            <a:r>
              <a:rPr lang="en-US" b="1" dirty="0">
                <a:latin typeface="Palatino Linotype" panose="02040502050505030304" pitchFamily="18" charset="0"/>
              </a:rPr>
              <a:t>remarkable variety</a:t>
            </a:r>
            <a:r>
              <a:rPr lang="en-US" b="1" dirty="0" smtClean="0">
                <a:latin typeface="Palatino Linotype" panose="02040502050505030304" pitchFamily="18" charset="0"/>
              </a:rPr>
              <a:t>.”         </a:t>
            </a:r>
            <a:r>
              <a:rPr lang="en-US" b="1" dirty="0">
                <a:latin typeface="Palatino Linotype" panose="02040502050505030304" pitchFamily="18" charset="0"/>
              </a:rPr>
              <a:t> </a:t>
            </a:r>
            <a:r>
              <a:rPr lang="en-US" b="1" dirty="0" smtClean="0">
                <a:latin typeface="Palatino Linotype" panose="02040502050505030304" pitchFamily="18" charset="0"/>
              </a:rPr>
              <a:t>      </a:t>
            </a:r>
            <a:r>
              <a:rPr lang="en-US" b="1" dirty="0" smtClean="0">
                <a:latin typeface="Palatino Linotype" panose="02040502050505030304" pitchFamily="18" charset="0"/>
              </a:rPr>
              <a:t>      Michael </a:t>
            </a:r>
            <a:r>
              <a:rPr lang="en-US" b="1" dirty="0" smtClean="0">
                <a:latin typeface="Palatino Linotype" panose="02040502050505030304" pitchFamily="18" charset="0"/>
              </a:rPr>
              <a:t>Horton</a:t>
            </a:r>
            <a:endParaRPr lang="en-US" b="1" dirty="0">
              <a:latin typeface="Palatino Linotype" panose="02040502050505030304" pitchFamily="18" charset="0"/>
            </a:endParaRPr>
          </a:p>
          <a:p>
            <a:endParaRPr lang="en-US" dirty="0"/>
          </a:p>
        </p:txBody>
      </p:sp>
      <p:pic>
        <p:nvPicPr>
          <p:cNvPr id="13314" name="Picture 2" descr="http://evangelicalbible.com/shop/images/9781433527227.jpg"/>
          <p:cNvPicPr>
            <a:picLocks noChangeAspect="1" noChangeArrowheads="1"/>
          </p:cNvPicPr>
          <p:nvPr/>
        </p:nvPicPr>
        <p:blipFill>
          <a:blip r:embed="rId2">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549423" y="1676400"/>
            <a:ext cx="2819400" cy="4341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4645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smtClean="0">
                <a:effectLst/>
              </a:rPr>
              <a:t>What Is a “Covenant”?</a:t>
            </a:r>
            <a:endParaRPr lang="en-US" dirty="0">
              <a:effectLst/>
            </a:endParaRPr>
          </a:p>
        </p:txBody>
      </p:sp>
      <p:sp>
        <p:nvSpPr>
          <p:cNvPr id="3" name="Content Placeholder 2"/>
          <p:cNvSpPr>
            <a:spLocks noGrp="1"/>
          </p:cNvSpPr>
          <p:nvPr>
            <p:ph idx="1"/>
          </p:nvPr>
        </p:nvSpPr>
        <p:spPr>
          <a:xfrm>
            <a:off x="304800" y="5334000"/>
            <a:ext cx="8610600" cy="1295400"/>
          </a:xfrm>
        </p:spPr>
        <p:txBody>
          <a:bodyPr>
            <a:normAutofit/>
          </a:bodyPr>
          <a:lstStyle/>
          <a:p>
            <a:pPr marL="0" indent="0">
              <a:buNone/>
            </a:pPr>
            <a:r>
              <a:rPr lang="en-US" b="1" dirty="0" smtClean="0">
                <a:latin typeface="Palatino Linotype" panose="02040502050505030304" pitchFamily="18" charset="0"/>
              </a:rPr>
              <a:t>“A covenant is a formal agreement that creates a relationship with legal aspects.”  </a:t>
            </a:r>
          </a:p>
          <a:p>
            <a:pPr marL="0" indent="0">
              <a:buNone/>
            </a:pPr>
            <a:r>
              <a:rPr lang="en-US" b="1" dirty="0">
                <a:latin typeface="Palatino Linotype" panose="02040502050505030304" pitchFamily="18" charset="0"/>
              </a:rPr>
              <a:t> </a:t>
            </a:r>
            <a:r>
              <a:rPr lang="en-US" b="1" dirty="0" smtClean="0">
                <a:latin typeface="Palatino Linotype" panose="02040502050505030304" pitchFamily="18" charset="0"/>
              </a:rPr>
              <a:t>  </a:t>
            </a:r>
            <a:r>
              <a:rPr lang="en-US" b="1" dirty="0" smtClean="0">
                <a:latin typeface="Palatino Linotype" panose="02040502050505030304" pitchFamily="18" charset="0"/>
              </a:rPr>
              <a:t>                 </a:t>
            </a:r>
            <a:r>
              <a:rPr lang="en-US" b="1" i="1" dirty="0" smtClean="0">
                <a:latin typeface="Palatino Linotype" panose="02040502050505030304" pitchFamily="18" charset="0"/>
              </a:rPr>
              <a:t>Michael </a:t>
            </a:r>
            <a:r>
              <a:rPr lang="en-US" b="1" i="1" dirty="0" smtClean="0">
                <a:latin typeface="Palatino Linotype" panose="02040502050505030304" pitchFamily="18" charset="0"/>
              </a:rPr>
              <a:t>G. Brown and Zach </a:t>
            </a:r>
            <a:r>
              <a:rPr lang="en-US" b="1" i="1" dirty="0" err="1" smtClean="0">
                <a:latin typeface="Palatino Linotype" panose="02040502050505030304" pitchFamily="18" charset="0"/>
              </a:rPr>
              <a:t>Keele</a:t>
            </a:r>
            <a:r>
              <a:rPr lang="en-US" b="1" i="1" dirty="0" smtClean="0">
                <a:latin typeface="Palatino Linotype" panose="02040502050505030304" pitchFamily="18" charset="0"/>
              </a:rPr>
              <a:t>, </a:t>
            </a:r>
            <a:r>
              <a:rPr lang="en-US" b="1" i="1" u="sng" dirty="0" smtClean="0">
                <a:latin typeface="Palatino Linotype" panose="02040502050505030304" pitchFamily="18" charset="0"/>
              </a:rPr>
              <a:t>Sacred Bond</a:t>
            </a:r>
            <a:endParaRPr lang="en-US" b="1" i="1" u="sng" dirty="0">
              <a:latin typeface="Palatino Linotype" panose="02040502050505030304" pitchFamily="18" charset="0"/>
            </a:endParaRPr>
          </a:p>
        </p:txBody>
      </p:sp>
      <p:pic>
        <p:nvPicPr>
          <p:cNvPr id="2050" name="Picture 2" descr="http://1.bp.blogspot.com/-B--qHfXjJmU/UiG_oNGdpTI/AAAAAAAAAIw/opYcBqxWxx0/s1600/Wedding+Vows.jpg"/>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685800" y="1066799"/>
            <a:ext cx="3491949" cy="22979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http://propertyjedi.com/wp-content/uploads/2015/02/Signing-a-contract-for-a-house.jpg"/>
          <p:cNvPicPr>
            <a:picLocks noChangeAspect="1" noChangeArrowheads="1"/>
          </p:cNvPicPr>
          <p:nvPr/>
        </p:nvPicPr>
        <p:blipFill>
          <a:blip r:embed="rId4">
            <a:extLst>
              <a:ext uri="{BEBA8EAE-BF5A-486C-A8C5-ECC9F3942E4B}">
                <a14:imgProps xmlns:a14="http://schemas.microsoft.com/office/drawing/2010/main">
                  <a14:imgLayer r:embed="rId5">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5334000" y="1066800"/>
            <a:ext cx="3463268" cy="22979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http://media-2.web.britannica.com/eb-media/81/80381-004-E79BC7C3.jpg"/>
          <p:cNvPicPr>
            <a:picLocks noChangeAspect="1" noChangeArrowheads="1"/>
          </p:cNvPicPr>
          <p:nvPr/>
        </p:nvPicPr>
        <p:blipFill>
          <a:blip r:embed="rId6">
            <a:extLst>
              <a:ext uri="{BEBA8EAE-BF5A-486C-A8C5-ECC9F3942E4B}">
                <a14:imgProps xmlns:a14="http://schemas.microsoft.com/office/drawing/2010/main">
                  <a14:imgLayer r:embed="rId7">
                    <a14:imgEffect>
                      <a14:artisticMosiaicBubbles/>
                    </a14:imgEffect>
                  </a14:imgLayer>
                </a14:imgProps>
              </a:ext>
              <a:ext uri="{28A0092B-C50C-407E-A947-70E740481C1C}">
                <a14:useLocalDpi xmlns:a14="http://schemas.microsoft.com/office/drawing/2010/main" val="0"/>
              </a:ext>
            </a:extLst>
          </a:blip>
          <a:srcRect/>
          <a:stretch>
            <a:fillRect/>
          </a:stretch>
        </p:blipFill>
        <p:spPr bwMode="auto">
          <a:xfrm>
            <a:off x="1321279" y="2974272"/>
            <a:ext cx="2942977" cy="22045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6" name="Picture 8" descr="http://www.mofa.go.kr/webmodule/crosseditor/binary/images/000502/20140704002522509_PMPN2WE0.jpg"/>
          <p:cNvPicPr>
            <a:picLocks noChangeAspect="1" noChangeArrowheads="1"/>
          </p:cNvPicPr>
          <p:nvPr/>
        </p:nvPicPr>
        <p:blipFill>
          <a:blip r:embed="rId8">
            <a:extLst>
              <a:ext uri="{BEBA8EAE-BF5A-486C-A8C5-ECC9F3942E4B}">
                <a14:imgProps xmlns:a14="http://schemas.microsoft.com/office/drawing/2010/main">
                  <a14:imgLayer r:embed="rId9">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4724400" y="2974272"/>
            <a:ext cx="3617568" cy="21772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319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838200"/>
          </a:xfrm>
        </p:spPr>
        <p:txBody>
          <a:bodyPr/>
          <a:lstStyle/>
          <a:p>
            <a:r>
              <a:rPr lang="en-US" dirty="0" smtClean="0"/>
              <a:t>Biblical </a:t>
            </a:r>
            <a:r>
              <a:rPr lang="en-US" dirty="0" smtClean="0"/>
              <a:t>Covenant </a:t>
            </a:r>
            <a:r>
              <a:rPr lang="en-US" dirty="0" smtClean="0"/>
              <a:t>Defined</a:t>
            </a:r>
            <a:endParaRPr lang="en-US" dirty="0"/>
          </a:p>
        </p:txBody>
      </p:sp>
      <p:sp>
        <p:nvSpPr>
          <p:cNvPr id="3" name="Content Placeholder 2"/>
          <p:cNvSpPr>
            <a:spLocks noGrp="1"/>
          </p:cNvSpPr>
          <p:nvPr>
            <p:ph idx="1"/>
          </p:nvPr>
        </p:nvSpPr>
        <p:spPr>
          <a:xfrm>
            <a:off x="304800" y="1676400"/>
            <a:ext cx="5181600" cy="4572000"/>
          </a:xfrm>
        </p:spPr>
        <p:txBody>
          <a:bodyPr>
            <a:normAutofit fontScale="92500" lnSpcReduction="10000"/>
          </a:bodyPr>
          <a:lstStyle/>
          <a:p>
            <a:pPr marL="0" indent="0">
              <a:buNone/>
            </a:pPr>
            <a:r>
              <a:rPr lang="en-US" b="1" dirty="0" smtClean="0">
                <a:latin typeface="+mn-lt"/>
              </a:rPr>
              <a:t>“A covenant is a bond in blood sovereignly administered.  When God enters into a covenantal relationship with men, He sovereignly institutes a life-and-death bond… The phrase translated ‘to make a covenant’ in the Old Testament literally reads ‘to cut a covenant’… the dismembered animals represent the curse that the covenant-maker calls down upon himself if he should violate the commitment that he has made.”  </a:t>
            </a:r>
          </a:p>
          <a:p>
            <a:pPr marL="0" indent="0">
              <a:buNone/>
            </a:pPr>
            <a:r>
              <a:rPr lang="en-US" b="1" dirty="0" smtClean="0">
                <a:latin typeface="+mn-lt"/>
              </a:rPr>
              <a:t>		     O</a:t>
            </a:r>
            <a:r>
              <a:rPr lang="en-US" b="1" dirty="0" smtClean="0">
                <a:latin typeface="+mn-lt"/>
              </a:rPr>
              <a:t>. Palmer Robertson,                      </a:t>
            </a:r>
            <a:r>
              <a:rPr lang="en-US" b="1" dirty="0" smtClean="0">
                <a:latin typeface="+mn-lt"/>
              </a:rPr>
              <a:t>	      </a:t>
            </a:r>
            <a:r>
              <a:rPr lang="en-US" b="1" u="sng" dirty="0" smtClean="0">
                <a:latin typeface="+mn-lt"/>
              </a:rPr>
              <a:t>The </a:t>
            </a:r>
            <a:r>
              <a:rPr lang="en-US" b="1" u="sng" dirty="0" smtClean="0">
                <a:latin typeface="+mn-lt"/>
              </a:rPr>
              <a:t>Christ of the Covenants</a:t>
            </a:r>
            <a:endParaRPr lang="en-US" b="1" u="sng" dirty="0">
              <a:latin typeface="+mn-lt"/>
            </a:endParaRPr>
          </a:p>
        </p:txBody>
      </p:sp>
      <p:pic>
        <p:nvPicPr>
          <p:cNvPr id="4098" name="Picture 2" descr="http://3.bp.blogspot.com/-Uf1M1MeH2Cs/T4VHPvtL0wI/AAAAAAAAA80/H_0TZr-cvag/s1600/14_sacrifice-consecration.jpg"/>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5568297" y="1828800"/>
            <a:ext cx="3169920" cy="3962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3642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3.bp.blogspot.com/-bb0Zn3bolTc/Tbvc1qSbNdI/AAAAAAAAByU/6i-5zsqoeTc/s1600/blood_spatter.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81000" y="254802"/>
            <a:ext cx="2836765" cy="18500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4" name="Picture 2" descr="http://3.bp.blogspot.com/-bb0Zn3bolTc/Tbvc1qSbNdI/AAAAAAAAByU/6i-5zsqoeTc/s1600/blood_spatter.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217765" y="273117"/>
            <a:ext cx="2813050" cy="18345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descr="http://3.bp.blogspot.com/-bb0Zn3bolTc/Tbvc1qSbNdI/AAAAAAAAByU/6i-5zsqoeTc/s1600/blood_spatter.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030815" y="254802"/>
            <a:ext cx="2680555" cy="17481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8600" y="152400"/>
            <a:ext cx="8686800" cy="914400"/>
          </a:xfrm>
        </p:spPr>
        <p:txBody>
          <a:bodyPr/>
          <a:lstStyle/>
          <a:p>
            <a:r>
              <a:rPr lang="en-US" b="1" dirty="0" smtClean="0"/>
              <a:t>The Blood of the Covenant</a:t>
            </a:r>
            <a:endParaRPr lang="en-US" b="1" dirty="0"/>
          </a:p>
        </p:txBody>
      </p:sp>
      <p:sp>
        <p:nvSpPr>
          <p:cNvPr id="3" name="Content Placeholder 2"/>
          <p:cNvSpPr>
            <a:spLocks noGrp="1"/>
          </p:cNvSpPr>
          <p:nvPr>
            <p:ph idx="1"/>
          </p:nvPr>
        </p:nvSpPr>
        <p:spPr>
          <a:xfrm>
            <a:off x="228600" y="2057400"/>
            <a:ext cx="8686800" cy="4800600"/>
          </a:xfrm>
        </p:spPr>
        <p:txBody>
          <a:bodyPr>
            <a:normAutofit fontScale="92500" lnSpcReduction="20000"/>
          </a:bodyPr>
          <a:lstStyle/>
          <a:p>
            <a:r>
              <a:rPr lang="en-US" b="1" dirty="0" smtClean="0">
                <a:latin typeface="+mn-lt"/>
              </a:rPr>
              <a:t>“If any one of the house of Israel or of the strangers who sojourn among them eats any blood, I will set my face against that person who eats blood and will cut him off from among his people. </a:t>
            </a:r>
            <a:r>
              <a:rPr lang="en-US" b="1" baseline="30000" dirty="0" smtClean="0">
                <a:latin typeface="+mn-lt"/>
              </a:rPr>
              <a:t> </a:t>
            </a:r>
            <a:r>
              <a:rPr lang="en-US" b="1" dirty="0" smtClean="0">
                <a:latin typeface="+mn-lt"/>
              </a:rPr>
              <a:t>For the life of the flesh is in the blood, and I have given it for you on the altar to make atonement for your souls, for it is the blood that makes atonement by the life.”   					        </a:t>
            </a:r>
            <a:r>
              <a:rPr lang="en-US" b="1" dirty="0" smtClean="0">
                <a:latin typeface="+mn-lt"/>
              </a:rPr>
              <a:t>                                                       Leviticus 17:10,11</a:t>
            </a:r>
          </a:p>
          <a:p>
            <a:endParaRPr lang="en-US" b="1" dirty="0" smtClean="0">
              <a:latin typeface="+mn-lt"/>
            </a:endParaRPr>
          </a:p>
          <a:p>
            <a:r>
              <a:rPr lang="en-US" b="1" dirty="0" smtClean="0">
                <a:latin typeface="+mn-lt"/>
              </a:rPr>
              <a:t>“For when every commandment of the law had been declared by Moses to all the people, he took the blood of calves and goats, with water and scarlet wool and hyssop, and sprinkled both the book itself and all the people, saying, “This is the blood of the covenant that God commanded for you.” …Indeed, under the law almost everything is purified with blood, and without the shedding of blood there is no forgiveness of sins.”  			    		</a:t>
            </a:r>
            <a:r>
              <a:rPr lang="en-US" b="1" dirty="0" smtClean="0">
                <a:latin typeface="+mn-lt"/>
              </a:rPr>
              <a:t>                         Hebrews </a:t>
            </a:r>
            <a:r>
              <a:rPr lang="en-US" b="1" dirty="0" smtClean="0">
                <a:latin typeface="+mn-lt"/>
              </a:rPr>
              <a:t>9:19-22</a:t>
            </a:r>
            <a:endParaRPr lang="en-US" b="1" dirty="0">
              <a:latin typeface="+mn-lt"/>
            </a:endParaRPr>
          </a:p>
        </p:txBody>
      </p:sp>
    </p:spTree>
    <p:extLst>
      <p:ext uri="{BB962C8B-B14F-4D97-AF65-F5344CB8AC3E}">
        <p14:creationId xmlns:p14="http://schemas.microsoft.com/office/powerpoint/2010/main" val="3542526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34"/>
            <a:ext cx="8229600" cy="990600"/>
          </a:xfrm>
        </p:spPr>
        <p:txBody>
          <a:bodyPr/>
          <a:lstStyle/>
          <a:p>
            <a:r>
              <a:rPr lang="en-US" dirty="0" smtClean="0"/>
              <a:t>The Covenant of Works</a:t>
            </a:r>
            <a:endParaRPr lang="en-US" dirty="0"/>
          </a:p>
        </p:txBody>
      </p:sp>
      <p:sp>
        <p:nvSpPr>
          <p:cNvPr id="3" name="Content Placeholder 2"/>
          <p:cNvSpPr>
            <a:spLocks noGrp="1"/>
          </p:cNvSpPr>
          <p:nvPr>
            <p:ph idx="1"/>
          </p:nvPr>
        </p:nvSpPr>
        <p:spPr>
          <a:xfrm>
            <a:off x="436679" y="2209800"/>
            <a:ext cx="8229600" cy="4267200"/>
          </a:xfrm>
        </p:spPr>
        <p:txBody>
          <a:bodyPr>
            <a:normAutofit fontScale="92500" lnSpcReduction="10000"/>
          </a:bodyPr>
          <a:lstStyle/>
          <a:p>
            <a:r>
              <a:rPr lang="en-US" b="1" dirty="0" smtClean="0">
                <a:latin typeface="+mn-lt"/>
              </a:rPr>
              <a:t>“</a:t>
            </a:r>
            <a:r>
              <a:rPr lang="en-US" b="1" baseline="30000" dirty="0" smtClean="0">
                <a:latin typeface="+mn-lt"/>
              </a:rPr>
              <a:t> </a:t>
            </a:r>
            <a:r>
              <a:rPr lang="en-US" b="1" dirty="0" smtClean="0">
                <a:latin typeface="+mn-lt"/>
              </a:rPr>
              <a:t>The </a:t>
            </a:r>
            <a:r>
              <a:rPr lang="en-US" b="1" cap="small" dirty="0" smtClean="0">
                <a:effectLst/>
                <a:latin typeface="+mn-lt"/>
              </a:rPr>
              <a:t>Lord</a:t>
            </a:r>
            <a:r>
              <a:rPr lang="en-US" b="1" dirty="0" smtClean="0">
                <a:latin typeface="+mn-lt"/>
              </a:rPr>
              <a:t> God took the man and put him in the garden of Eden to work it and keep it. </a:t>
            </a:r>
            <a:r>
              <a:rPr lang="en-US" b="1" baseline="30000" dirty="0" smtClean="0">
                <a:latin typeface="+mn-lt"/>
              </a:rPr>
              <a:t> </a:t>
            </a:r>
            <a:r>
              <a:rPr lang="en-US" b="1" dirty="0" smtClean="0">
                <a:latin typeface="+mn-lt"/>
              </a:rPr>
              <a:t>And the </a:t>
            </a:r>
            <a:r>
              <a:rPr lang="en-US" b="1" cap="small" dirty="0" smtClean="0">
                <a:effectLst/>
                <a:latin typeface="+mn-lt"/>
              </a:rPr>
              <a:t>Lord</a:t>
            </a:r>
            <a:r>
              <a:rPr lang="en-US" b="1" dirty="0" smtClean="0">
                <a:latin typeface="+mn-lt"/>
              </a:rPr>
              <a:t> God commanded the man, saying, ‘You may surely eat of every tree of the garden, but of the tree of the knowledge of good and evil you shall not eat, for in the day that you eat of it you shall surely die.’                 		   </a:t>
            </a:r>
            <a:r>
              <a:rPr lang="en-US" b="1" dirty="0" smtClean="0">
                <a:latin typeface="+mn-lt"/>
              </a:rPr>
              <a:t>    Genesis 2:15-17</a:t>
            </a:r>
          </a:p>
          <a:p>
            <a:endParaRPr lang="en-US" b="1" dirty="0" smtClean="0">
              <a:latin typeface="+mn-lt"/>
            </a:endParaRPr>
          </a:p>
          <a:p>
            <a:r>
              <a:rPr lang="en-US" b="1" dirty="0" smtClean="0">
                <a:latin typeface="+mn-lt"/>
              </a:rPr>
              <a:t>“He </a:t>
            </a:r>
            <a:r>
              <a:rPr lang="en-US" b="1" dirty="0" smtClean="0">
                <a:latin typeface="+mn-lt"/>
              </a:rPr>
              <a:t>will render to each one according to his works: </a:t>
            </a:r>
            <a:r>
              <a:rPr lang="en-US" b="1" baseline="30000" dirty="0" smtClean="0">
                <a:latin typeface="+mn-lt"/>
              </a:rPr>
              <a:t> </a:t>
            </a:r>
            <a:r>
              <a:rPr lang="en-US" b="1" dirty="0" smtClean="0">
                <a:latin typeface="+mn-lt"/>
              </a:rPr>
              <a:t>to those who by patience in well-doing seek for glory and honor and immortality, he will give eternal life; </a:t>
            </a:r>
            <a:r>
              <a:rPr lang="en-US" b="1" baseline="30000" dirty="0" smtClean="0">
                <a:latin typeface="+mn-lt"/>
              </a:rPr>
              <a:t> </a:t>
            </a:r>
            <a:r>
              <a:rPr lang="en-US" b="1" dirty="0" smtClean="0">
                <a:latin typeface="+mn-lt"/>
              </a:rPr>
              <a:t>but for those who are self-seeking and do not obey the truth, but obey unrighteousness, there will be wrath and fury… For God shows no partiality.”    		      </a:t>
            </a:r>
            <a:r>
              <a:rPr lang="en-US" b="1" dirty="0" smtClean="0">
                <a:latin typeface="+mn-lt"/>
              </a:rPr>
              <a:t>                 Romans </a:t>
            </a:r>
            <a:r>
              <a:rPr lang="en-US" b="1" dirty="0" smtClean="0">
                <a:latin typeface="+mn-lt"/>
              </a:rPr>
              <a:t>2:6-11</a:t>
            </a:r>
            <a:endParaRPr lang="en-US" b="1" dirty="0">
              <a:latin typeface="+mn-lt"/>
            </a:endParaRPr>
          </a:p>
        </p:txBody>
      </p:sp>
      <p:pic>
        <p:nvPicPr>
          <p:cNvPr id="12290" name="Picture 2" descr="http://freehorizonmontessori.org/modules/groups/homepagefiles/cms/1623374/Image/logo/Leafed%20Tree%20in%20Green%20Field%20by%20Blue%20Sky%20Horizon.jpg"/>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2628544" y="990600"/>
            <a:ext cx="3733800" cy="10452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1328569"/>
            <a:ext cx="1973366" cy="430887"/>
          </a:xfrm>
          <a:prstGeom prst="rect">
            <a:avLst/>
          </a:prstGeom>
          <a:noFill/>
        </p:spPr>
        <p:txBody>
          <a:bodyPr wrap="square" rtlCol="0">
            <a:spAutoFit/>
          </a:bodyPr>
          <a:lstStyle/>
          <a:p>
            <a:r>
              <a:rPr lang="en-US" sz="2200" b="1" dirty="0" smtClean="0">
                <a:solidFill>
                  <a:schemeClr val="tx1">
                    <a:lumMod val="50000"/>
                    <a:lumOff val="50000"/>
                  </a:schemeClr>
                </a:solidFill>
              </a:rPr>
              <a:t>Obey &amp; Live</a:t>
            </a:r>
            <a:endParaRPr lang="en-US" sz="2200" b="1" dirty="0">
              <a:solidFill>
                <a:schemeClr val="tx1">
                  <a:lumMod val="50000"/>
                  <a:lumOff val="50000"/>
                </a:schemeClr>
              </a:solidFill>
            </a:endParaRPr>
          </a:p>
        </p:txBody>
      </p:sp>
      <p:sp>
        <p:nvSpPr>
          <p:cNvPr id="5" name="TextBox 4"/>
          <p:cNvSpPr txBox="1"/>
          <p:nvPr/>
        </p:nvSpPr>
        <p:spPr>
          <a:xfrm>
            <a:off x="6553200" y="1337296"/>
            <a:ext cx="2113079" cy="430887"/>
          </a:xfrm>
          <a:prstGeom prst="rect">
            <a:avLst/>
          </a:prstGeom>
          <a:noFill/>
        </p:spPr>
        <p:txBody>
          <a:bodyPr wrap="none" rtlCol="0">
            <a:spAutoFit/>
          </a:bodyPr>
          <a:lstStyle/>
          <a:p>
            <a:r>
              <a:rPr lang="en-US" sz="2200" b="1" dirty="0" smtClean="0">
                <a:solidFill>
                  <a:schemeClr val="tx1">
                    <a:lumMod val="50000"/>
                    <a:lumOff val="50000"/>
                  </a:schemeClr>
                </a:solidFill>
                <a:latin typeface="Palatino Linotype" panose="02040502050505030304" pitchFamily="18" charset="0"/>
              </a:rPr>
              <a:t>Disobey &amp; Die</a:t>
            </a:r>
            <a:endParaRPr lang="en-US" sz="2200" b="1" dirty="0">
              <a:solidFill>
                <a:schemeClr val="tx1">
                  <a:lumMod val="50000"/>
                  <a:lumOff val="50000"/>
                </a:schemeClr>
              </a:solidFill>
              <a:latin typeface="Palatino Linotype" panose="02040502050505030304" pitchFamily="18" charset="0"/>
            </a:endParaRPr>
          </a:p>
        </p:txBody>
      </p:sp>
    </p:spTree>
    <p:extLst>
      <p:ext uri="{BB962C8B-B14F-4D97-AF65-F5344CB8AC3E}">
        <p14:creationId xmlns:p14="http://schemas.microsoft.com/office/powerpoint/2010/main" val="35718034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dirty="0" smtClean="0"/>
              <a:t>The Covenant of Grace</a:t>
            </a:r>
            <a:endParaRPr lang="en-US" dirty="0"/>
          </a:p>
        </p:txBody>
      </p:sp>
      <p:sp>
        <p:nvSpPr>
          <p:cNvPr id="3" name="Content Placeholder 2"/>
          <p:cNvSpPr>
            <a:spLocks noGrp="1"/>
          </p:cNvSpPr>
          <p:nvPr>
            <p:ph idx="1"/>
          </p:nvPr>
        </p:nvSpPr>
        <p:spPr>
          <a:xfrm>
            <a:off x="304800" y="1676400"/>
            <a:ext cx="4038600" cy="4267200"/>
          </a:xfrm>
        </p:spPr>
        <p:txBody>
          <a:bodyPr>
            <a:normAutofit/>
          </a:bodyPr>
          <a:lstStyle/>
          <a:p>
            <a:pPr>
              <a:buNone/>
            </a:pPr>
            <a:r>
              <a:rPr lang="en-US" b="1" dirty="0">
                <a:latin typeface="Palatino Linotype" panose="02040502050505030304" pitchFamily="18" charset="0"/>
                <a:cs typeface="Times New Roman" pitchFamily="18" charset="0"/>
              </a:rPr>
              <a:t>“And I will establish My covenant between Me and you and your offspring after you throughout their generations for an everlasting covenant, to be God to you and to your offspring after you.”   			</a:t>
            </a:r>
            <a:r>
              <a:rPr lang="en-US" b="1" dirty="0" smtClean="0">
                <a:latin typeface="Palatino Linotype" panose="02040502050505030304" pitchFamily="18" charset="0"/>
                <a:cs typeface="Times New Roman" pitchFamily="18" charset="0"/>
              </a:rPr>
              <a:t>    		  Genesis 17:7</a:t>
            </a:r>
          </a:p>
          <a:p>
            <a:pPr>
              <a:buNone/>
            </a:pPr>
            <a:endParaRPr lang="en-US" b="1" dirty="0">
              <a:latin typeface="Palatino Linotype" panose="02040502050505030304" pitchFamily="18" charset="0"/>
              <a:cs typeface="Times New Roman" pitchFamily="18" charset="0"/>
            </a:endParaRPr>
          </a:p>
        </p:txBody>
      </p:sp>
      <p:pic>
        <p:nvPicPr>
          <p:cNvPr id="5122" name="Picture 2" descr="http://teachmiddleeast.lib.uchicago.edu/foundations/middle-east-exporter-of-religion/images/religion-04.jpg"/>
          <p:cNvPicPr>
            <a:picLocks noChangeAspect="1" noChangeArrowheads="1"/>
          </p:cNvPicPr>
          <p:nvPr/>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4495800" y="2057400"/>
            <a:ext cx="4227465" cy="3657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8021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6095</TotalTime>
  <Words>804</Words>
  <Application>Microsoft Office PowerPoint</Application>
  <PresentationFormat>On-screen Show (4:3)</PresentationFormat>
  <Paragraphs>65</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Executive</vt:lpstr>
      <vt:lpstr>PowerPoint Presentation</vt:lpstr>
      <vt:lpstr>Covenant Theology</vt:lpstr>
      <vt:lpstr>Classical Dispensational Theology</vt:lpstr>
      <vt:lpstr>The Structure of Scripture</vt:lpstr>
      <vt:lpstr>What Is a “Covenant”?</vt:lpstr>
      <vt:lpstr>Biblical Covenant Defined</vt:lpstr>
      <vt:lpstr>The Blood of the Covenant</vt:lpstr>
      <vt:lpstr>The Covenant of Works</vt:lpstr>
      <vt:lpstr>The Covenant of Grace</vt:lpstr>
      <vt:lpstr>The Central Promise</vt:lpstr>
      <vt:lpstr>The Adamic Covenant</vt:lpstr>
      <vt:lpstr>The Noahic Covenant</vt:lpstr>
      <vt:lpstr>The Abrahamic Covenant</vt:lpstr>
      <vt:lpstr>“Cutting” the Covenant</vt:lpstr>
      <vt:lpstr>The Signs of the Covenant</vt:lpstr>
      <vt:lpstr>The Mosaic Covenant</vt:lpstr>
      <vt:lpstr>The Davidic Covenant</vt:lpstr>
      <vt:lpstr>The New Covenant</vt:lpstr>
      <vt:lpstr>“Immanuel”</vt:lpstr>
      <vt:lpstr>PowerPoint Presentation</vt:lpstr>
      <vt:lpstr>PowerPoint Presentation</vt:lpstr>
      <vt:lpstr>The New Covenant Community</vt:lpstr>
      <vt:lpstr>The Covenant Fulfilled</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Covenant Theology</dc:title>
  <dc:creator>Dan</dc:creator>
  <cp:lastModifiedBy>Dan Kiehl</cp:lastModifiedBy>
  <cp:revision>54</cp:revision>
  <dcterms:created xsi:type="dcterms:W3CDTF">2013-05-15T19:33:04Z</dcterms:created>
  <dcterms:modified xsi:type="dcterms:W3CDTF">2020-03-06T20:41:20Z</dcterms:modified>
</cp:coreProperties>
</file>