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72187AD-2425-47FC-BA6F-196C1EB6DD07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22A8DA-82C9-4178-A7E3-D8CBA26584B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7620000" cy="20574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dirty="0" smtClean="0"/>
              <a:t>Ulrich </a:t>
            </a:r>
            <a:r>
              <a:rPr lang="en-US" dirty="0" err="1" smtClean="0"/>
              <a:t>zwingli</a:t>
            </a:r>
            <a:r>
              <a:rPr lang="en-US" dirty="0" smtClean="0"/>
              <a:t> and the reformation in Switzerland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Conrad </a:t>
            </a:r>
            <a:r>
              <a:rPr lang="en-US" dirty="0" err="1" smtClean="0"/>
              <a:t>Grebel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Leader of Anabaptists in Zurich</a:t>
            </a:r>
          </a:p>
          <a:p>
            <a:r>
              <a:rPr lang="en-US" dirty="0" smtClean="0"/>
              <a:t>1525 – loses a disputation with Zwingli and </a:t>
            </a:r>
            <a:r>
              <a:rPr lang="en-US" dirty="0" err="1" smtClean="0"/>
              <a:t>Bullinger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City council requires all children to be baptized</a:t>
            </a:r>
          </a:p>
          <a:p>
            <a:pPr lvl="1"/>
            <a:r>
              <a:rPr lang="en-US" dirty="0" err="1" smtClean="0"/>
              <a:t>Grebel</a:t>
            </a:r>
            <a:r>
              <a:rPr lang="en-US" dirty="0" smtClean="0"/>
              <a:t> and other leaders baptize adults and offer the Lord’s Supper – break with the Lutheran church</a:t>
            </a:r>
          </a:p>
          <a:p>
            <a:pPr lvl="1"/>
            <a:r>
              <a:rPr lang="en-US" dirty="0" smtClean="0"/>
              <a:t>Catholic church, most of Lutheran states, and city of Zurich all condemn Anabaptists to death (often by drowning)</a:t>
            </a:r>
            <a:endParaRPr lang="en-US" dirty="0"/>
          </a:p>
        </p:txBody>
      </p:sp>
      <p:pic>
        <p:nvPicPr>
          <p:cNvPr id="9218" name="Picture 2" descr="Image result for Conrad Gre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02" y="1371600"/>
            <a:ext cx="3200400" cy="43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Munster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29935"/>
            <a:ext cx="4953000" cy="51470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1534 - city in NW Germany that comes under control of Anabaptists – “The New Jerusalem”, where Armageddon would begin</a:t>
            </a:r>
          </a:p>
          <a:p>
            <a:pPr lvl="1"/>
            <a:r>
              <a:rPr lang="en-US" dirty="0" smtClean="0"/>
              <a:t>All who refuse adult baptism forced to leave</a:t>
            </a:r>
          </a:p>
          <a:p>
            <a:r>
              <a:rPr lang="en-US" dirty="0" smtClean="0"/>
              <a:t>Jan van Leiden – has himself anointed as “King David”</a:t>
            </a:r>
          </a:p>
          <a:p>
            <a:pPr lvl="1"/>
            <a:r>
              <a:rPr lang="en-US" dirty="0" smtClean="0"/>
              <a:t>Allows polygamy and enforces communal property</a:t>
            </a:r>
          </a:p>
          <a:p>
            <a:pPr lvl="1"/>
            <a:r>
              <a:rPr lang="en-US" dirty="0" smtClean="0"/>
              <a:t>Death penalty for refusing adult baptism and trivial offenses</a:t>
            </a:r>
          </a:p>
          <a:p>
            <a:r>
              <a:rPr lang="en-US" dirty="0" smtClean="0"/>
              <a:t>1535 – combined Catholic-Lutheran army lays siege and is let in by disgruntled citizens</a:t>
            </a:r>
            <a:endParaRPr lang="en-US" dirty="0"/>
          </a:p>
        </p:txBody>
      </p:sp>
      <p:pic>
        <p:nvPicPr>
          <p:cNvPr id="10242" name="Picture 2" descr="Image result for jan van lei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599"/>
            <a:ext cx="3200400" cy="44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Hutterites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74676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Moravia gives toleration to Anabaptists</a:t>
            </a:r>
          </a:p>
          <a:p>
            <a:r>
              <a:rPr lang="en-US" dirty="0" err="1" smtClean="0"/>
              <a:t>Jakob</a:t>
            </a:r>
            <a:r>
              <a:rPr lang="en-US" dirty="0" smtClean="0"/>
              <a:t> </a:t>
            </a:r>
            <a:r>
              <a:rPr lang="en-US" dirty="0" err="1" smtClean="0"/>
              <a:t>Hutter</a:t>
            </a:r>
            <a:r>
              <a:rPr lang="en-US" dirty="0" smtClean="0"/>
              <a:t> – led the formation of “</a:t>
            </a:r>
            <a:r>
              <a:rPr lang="en-US" dirty="0" err="1" smtClean="0"/>
              <a:t>Bruderhofs</a:t>
            </a:r>
            <a:r>
              <a:rPr lang="en-US" dirty="0" smtClean="0"/>
              <a:t>” (“brother-houses”) – total communal living in multiple buildings</a:t>
            </a:r>
          </a:p>
          <a:p>
            <a:pPr lvl="1"/>
            <a:r>
              <a:rPr lang="en-US" dirty="0" smtClean="0"/>
              <a:t>“In the time of peace between 1564 and 1619 the Hutterites of Moravia became celebrated, for they could manufacture the best objects at a lower price than was possible elsewhere.”                       Owen Chadwick</a:t>
            </a:r>
          </a:p>
          <a:p>
            <a:r>
              <a:rPr lang="en-US" dirty="0" smtClean="0"/>
              <a:t>Confession of </a:t>
            </a:r>
            <a:r>
              <a:rPr lang="en-US" dirty="0" err="1" smtClean="0"/>
              <a:t>Schleitheim</a:t>
            </a:r>
            <a:r>
              <a:rPr lang="en-US" dirty="0" smtClean="0"/>
              <a:t> – practical issues, little theology</a:t>
            </a:r>
            <a:endParaRPr lang="en-US" dirty="0"/>
          </a:p>
        </p:txBody>
      </p:sp>
      <p:pic>
        <p:nvPicPr>
          <p:cNvPr id="11266" name="Picture 2" descr="Image result for bruderhof moravia 1500'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408085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Mennonites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Menno Simons - born in 1496 in Holland; became a Catholic priest</a:t>
            </a:r>
          </a:p>
          <a:p>
            <a:r>
              <a:rPr lang="en-US" dirty="0" smtClean="0"/>
              <a:t>Drawn to Anabaptist teaching, but his brother died in massacre at Munster</a:t>
            </a:r>
          </a:p>
          <a:p>
            <a:pPr lvl="1"/>
            <a:r>
              <a:rPr lang="en-US" dirty="0" smtClean="0"/>
              <a:t>Wrote “The Blasphemy of Jan van Leiden”</a:t>
            </a:r>
          </a:p>
          <a:p>
            <a:r>
              <a:rPr lang="en-US" dirty="0" smtClean="0"/>
              <a:t>“The Calvin of the Anabaptist Movement”</a:t>
            </a:r>
          </a:p>
          <a:p>
            <a:pPr lvl="1"/>
            <a:r>
              <a:rPr lang="en-US" dirty="0" smtClean="0"/>
              <a:t>Emphasis on separation, simplicity, </a:t>
            </a:r>
            <a:r>
              <a:rPr lang="en-US" dirty="0" err="1" smtClean="0"/>
              <a:t>pacificism</a:t>
            </a:r>
            <a:endParaRPr lang="en-US" dirty="0" smtClean="0"/>
          </a:p>
          <a:p>
            <a:pPr lvl="1"/>
            <a:r>
              <a:rPr lang="en-US" dirty="0" smtClean="0"/>
              <a:t>Community-oriented, but not communal </a:t>
            </a:r>
            <a:endParaRPr lang="en-US" dirty="0"/>
          </a:p>
        </p:txBody>
      </p:sp>
      <p:pic>
        <p:nvPicPr>
          <p:cNvPr id="12290" name="Picture 2" descr="Image result for Menno si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35834"/>
            <a:ext cx="2895600" cy="348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The Swiss Confederation</a:t>
            </a:r>
            <a:endParaRPr lang="en-US" dirty="0"/>
          </a:p>
        </p:txBody>
      </p:sp>
      <p:pic>
        <p:nvPicPr>
          <p:cNvPr id="1026" name="Picture 2" descr="Image result for europe map 15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4"/>
          <a:stretch/>
        </p:blipFill>
        <p:spPr bwMode="auto">
          <a:xfrm>
            <a:off x="914400" y="1250830"/>
            <a:ext cx="7377963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Ulrich Zwingli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7244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Born in 1484 (3 months after Martin Luther)</a:t>
            </a:r>
          </a:p>
          <a:p>
            <a:r>
              <a:rPr lang="en-US" dirty="0" smtClean="0"/>
              <a:t>Became a parish priest at age 22; became a chaplain for the papal army</a:t>
            </a:r>
          </a:p>
          <a:p>
            <a:r>
              <a:rPr lang="en-US" dirty="0" smtClean="0"/>
              <a:t>1516 – begins studying Erasmus’ translation of the Greek New Testament</a:t>
            </a:r>
          </a:p>
          <a:p>
            <a:r>
              <a:rPr lang="en-US" dirty="0" smtClean="0"/>
              <a:t>1518 – becomes preacher at large church in Zurich</a:t>
            </a:r>
          </a:p>
          <a:p>
            <a:pPr lvl="1"/>
            <a:r>
              <a:rPr lang="en-US" dirty="0" smtClean="0"/>
              <a:t>Announces that he will preach through Matthew</a:t>
            </a:r>
          </a:p>
          <a:p>
            <a:r>
              <a:rPr lang="en-US" dirty="0" smtClean="0"/>
              <a:t>1519 – nearly died of the plague</a:t>
            </a:r>
          </a:p>
        </p:txBody>
      </p:sp>
      <p:pic>
        <p:nvPicPr>
          <p:cNvPr id="2050" name="Picture 2" descr="Image result for ulrich zwing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4487"/>
            <a:ext cx="376310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Reformation in Zurich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47800"/>
            <a:ext cx="5486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Zwingli was more cautious than Luther</a:t>
            </a:r>
          </a:p>
          <a:p>
            <a:pPr lvl="1"/>
            <a:r>
              <a:rPr lang="en-US" dirty="0" smtClean="0"/>
              <a:t>Agreed that reform must come by the Word of God changing hearts, not force</a:t>
            </a:r>
          </a:p>
          <a:p>
            <a:r>
              <a:rPr lang="en-US" dirty="0" smtClean="0"/>
              <a:t>The pope relied on mercenary soldiers from Switzerland</a:t>
            </a:r>
          </a:p>
          <a:p>
            <a:r>
              <a:rPr lang="en-US" dirty="0" smtClean="0"/>
              <a:t>1522 – 67 Theses – covered most areas of Reformation theology and practice</a:t>
            </a:r>
          </a:p>
          <a:p>
            <a:r>
              <a:rPr lang="en-US" dirty="0" smtClean="0"/>
              <a:t>1523 – Zwingli wins debate with opponents; begins training preachers</a:t>
            </a:r>
          </a:p>
          <a:p>
            <a:endParaRPr lang="en-US" dirty="0"/>
          </a:p>
        </p:txBody>
      </p:sp>
      <p:pic>
        <p:nvPicPr>
          <p:cNvPr id="3074" name="Picture 2" descr="Image result for Zurich Zwingli church Protestant Refor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/>
          <a:stretch/>
        </p:blipFill>
        <p:spPr bwMode="auto">
          <a:xfrm>
            <a:off x="582283" y="1561381"/>
            <a:ext cx="243995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868362"/>
          </a:xfrm>
        </p:spPr>
        <p:txBody>
          <a:bodyPr/>
          <a:lstStyle/>
          <a:p>
            <a:r>
              <a:rPr lang="en-US" dirty="0" err="1" smtClean="0"/>
              <a:t>Zwinglian</a:t>
            </a:r>
            <a:r>
              <a:rPr lang="en-US" dirty="0" smtClean="0"/>
              <a:t>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343400"/>
            <a:ext cx="8350815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Similar to Lutheran reforms, except in regard to worship</a:t>
            </a:r>
          </a:p>
          <a:p>
            <a:r>
              <a:rPr lang="en-US" dirty="0" smtClean="0"/>
              <a:t>Strict regulative principle – nothing except what is commanded by Scripture</a:t>
            </a:r>
          </a:p>
          <a:p>
            <a:pPr lvl="1"/>
            <a:r>
              <a:rPr lang="en-US" dirty="0" smtClean="0"/>
              <a:t>Plain buildings – no pictures, statues, etc.</a:t>
            </a:r>
          </a:p>
          <a:p>
            <a:pPr lvl="1"/>
            <a:r>
              <a:rPr lang="en-US" dirty="0" smtClean="0"/>
              <a:t>At first, only Bible reading, prayer, and preaching; later Psalm singing is added (without instruments)</a:t>
            </a:r>
          </a:p>
          <a:p>
            <a:pPr lvl="1"/>
            <a:endParaRPr lang="en-US" dirty="0" smtClean="0"/>
          </a:p>
        </p:txBody>
      </p:sp>
      <p:pic>
        <p:nvPicPr>
          <p:cNvPr id="4100" name="Picture 4" descr="http://www.kirchenbund.ch/sites/default/files/styles/540x340px/public/IMG/TE_RL-Architektur.jpg?itok=UT6O1D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30299"/>
            <a:ext cx="4800600" cy="30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Marburg Colloquy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74676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Called by Phillip of Hesse to unify the Protestants (</a:t>
            </a:r>
            <a:r>
              <a:rPr lang="en-US" dirty="0" err="1" smtClean="0"/>
              <a:t>Zwinglian</a:t>
            </a:r>
            <a:r>
              <a:rPr lang="en-US" dirty="0" smtClean="0"/>
              <a:t> and Lutheran)</a:t>
            </a:r>
          </a:p>
          <a:p>
            <a:r>
              <a:rPr lang="en-US" dirty="0" smtClean="0"/>
              <a:t>Different views of the Lord’s Supper</a:t>
            </a:r>
          </a:p>
          <a:p>
            <a:pPr lvl="1"/>
            <a:r>
              <a:rPr lang="en-US" dirty="0" smtClean="0"/>
              <a:t>Catholic – transubstantiation</a:t>
            </a:r>
          </a:p>
          <a:p>
            <a:pPr lvl="1"/>
            <a:r>
              <a:rPr lang="en-US" dirty="0" smtClean="0"/>
              <a:t>Lutheran – consubstantiation</a:t>
            </a:r>
          </a:p>
          <a:p>
            <a:pPr lvl="1"/>
            <a:r>
              <a:rPr lang="en-US" dirty="0" err="1" smtClean="0"/>
              <a:t>Zwinglian</a:t>
            </a:r>
            <a:r>
              <a:rPr lang="en-US" dirty="0" smtClean="0"/>
              <a:t> – memorial / spiritual presence</a:t>
            </a:r>
          </a:p>
          <a:p>
            <a:pPr lvl="1"/>
            <a:r>
              <a:rPr lang="en-US" dirty="0" smtClean="0"/>
              <a:t>Luther – “This is My body” – no compromise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48101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 in the Swiss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41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1531 – five Catholic cantons attack Zurich; Zwingli leads Zurich armies </a:t>
            </a:r>
          </a:p>
          <a:p>
            <a:r>
              <a:rPr lang="en-US" dirty="0" smtClean="0"/>
              <a:t>Armies of Zurich slaughtered; Zwingli killed</a:t>
            </a:r>
          </a:p>
          <a:p>
            <a:r>
              <a:rPr lang="en-US" dirty="0" smtClean="0"/>
              <a:t>One month later – Peace of </a:t>
            </a:r>
            <a:r>
              <a:rPr lang="en-US" dirty="0" err="1" smtClean="0"/>
              <a:t>Kappel</a:t>
            </a:r>
            <a:r>
              <a:rPr lang="en-US" dirty="0" smtClean="0"/>
              <a:t> is signed – each canton to chose its own religion</a:t>
            </a:r>
          </a:p>
          <a:p>
            <a:r>
              <a:rPr lang="en-US" dirty="0" smtClean="0"/>
              <a:t>Henry </a:t>
            </a:r>
            <a:r>
              <a:rPr lang="en-US" dirty="0" err="1" smtClean="0"/>
              <a:t>Bullinger</a:t>
            </a:r>
            <a:r>
              <a:rPr lang="en-US" dirty="0" smtClean="0"/>
              <a:t> takes Zwingli’s position</a:t>
            </a:r>
          </a:p>
          <a:p>
            <a:pPr lvl="1"/>
            <a:r>
              <a:rPr lang="en-US" dirty="0" smtClean="0"/>
              <a:t>Writes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Helvedic</a:t>
            </a:r>
            <a:r>
              <a:rPr lang="en-US" dirty="0" smtClean="0"/>
              <a:t> Confessions</a:t>
            </a:r>
            <a:endParaRPr lang="en-US" dirty="0"/>
          </a:p>
        </p:txBody>
      </p:sp>
      <p:pic>
        <p:nvPicPr>
          <p:cNvPr id="6146" name="Picture 2" descr="Image result for death of Zwingli Kap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31" y="2438400"/>
            <a:ext cx="3905268" cy="28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Anabaptists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724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loose and varied movement to “reform the Reformation”</a:t>
            </a:r>
          </a:p>
          <a:p>
            <a:r>
              <a:rPr lang="en-US" dirty="0" smtClean="0"/>
              <a:t>“Ana-</a:t>
            </a:r>
            <a:r>
              <a:rPr lang="en-US" dirty="0" err="1" smtClean="0"/>
              <a:t>baptists</a:t>
            </a:r>
            <a:r>
              <a:rPr lang="en-US" dirty="0" smtClean="0"/>
              <a:t>” – “re-baptizers”</a:t>
            </a:r>
          </a:p>
          <a:p>
            <a:r>
              <a:rPr lang="en-US" dirty="0" smtClean="0"/>
              <a:t>Common teachings:</a:t>
            </a:r>
          </a:p>
          <a:p>
            <a:pPr lvl="1"/>
            <a:r>
              <a:rPr lang="en-US" b="1" dirty="0" smtClean="0"/>
              <a:t>Adult baptism </a:t>
            </a:r>
            <a:r>
              <a:rPr lang="en-US" dirty="0" smtClean="0"/>
              <a:t>– reaction to state churches </a:t>
            </a:r>
          </a:p>
          <a:p>
            <a:pPr lvl="1"/>
            <a:r>
              <a:rPr lang="en-US" b="1" dirty="0" smtClean="0"/>
              <a:t>Separation from the world </a:t>
            </a:r>
            <a:r>
              <a:rPr lang="en-US" dirty="0" smtClean="0"/>
              <a:t>– no cooperation with the state; stand apart from culture; communal living; no private property</a:t>
            </a:r>
          </a:p>
          <a:p>
            <a:pPr lvl="1"/>
            <a:r>
              <a:rPr lang="en-US" b="1" dirty="0" smtClean="0"/>
              <a:t>Pacifism</a:t>
            </a:r>
            <a:r>
              <a:rPr lang="en-US" dirty="0" smtClean="0"/>
              <a:t> – no resistance to force; no service in military; paid no taxes for military</a:t>
            </a:r>
          </a:p>
          <a:p>
            <a:pPr lvl="1"/>
            <a:r>
              <a:rPr lang="en-US" b="1" dirty="0" smtClean="0"/>
              <a:t>Individualism</a:t>
            </a:r>
            <a:r>
              <a:rPr lang="en-US" dirty="0" smtClean="0"/>
              <a:t> – emphasis on individual decision in salvation and in theology; aversion to creeds</a:t>
            </a:r>
            <a:endParaRPr lang="en-US" dirty="0"/>
          </a:p>
        </p:txBody>
      </p:sp>
      <p:pic>
        <p:nvPicPr>
          <p:cNvPr id="7170" name="Picture 2" descr="Image result for Reformation adult bap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76115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Thomas </a:t>
            </a:r>
            <a:r>
              <a:rPr lang="en-US" dirty="0" err="1" smtClean="0"/>
              <a:t>Muntzer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3058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contemporary of Luther; started as a Lutheran, but became Anabaptist</a:t>
            </a:r>
          </a:p>
          <a:p>
            <a:r>
              <a:rPr lang="en-US" dirty="0" smtClean="0"/>
              <a:t>A fiery, apocalyptic preacher</a:t>
            </a:r>
          </a:p>
          <a:p>
            <a:pPr lvl="1"/>
            <a:r>
              <a:rPr lang="en-US" dirty="0" smtClean="0"/>
              <a:t>Said “inner word” was superior to the “outer word” (Bible)</a:t>
            </a:r>
          </a:p>
          <a:p>
            <a:pPr lvl="1"/>
            <a:r>
              <a:rPr lang="en-US" dirty="0" smtClean="0"/>
              <a:t>Unlike other Anabaptists, he advocated taking up the sword to usher in End Times</a:t>
            </a:r>
          </a:p>
          <a:p>
            <a:pPr lvl="1"/>
            <a:r>
              <a:rPr lang="en-US" dirty="0" smtClean="0"/>
              <a:t>Captured, tortured, &amp; beheaded during The Peasant Wars in Germany</a:t>
            </a:r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r="4167"/>
          <a:stretch/>
        </p:blipFill>
        <p:spPr bwMode="auto">
          <a:xfrm>
            <a:off x="1981200" y="1068597"/>
            <a:ext cx="4871369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19030</TotalTime>
  <Words>687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Ulrich zwingli and the reformation in Switzerland  </vt:lpstr>
      <vt:lpstr>The Swiss Confederation</vt:lpstr>
      <vt:lpstr>Ulrich Zwingli</vt:lpstr>
      <vt:lpstr>Reformation in Zurich</vt:lpstr>
      <vt:lpstr>Zwinglian Reforms</vt:lpstr>
      <vt:lpstr>Marburg Colloquy</vt:lpstr>
      <vt:lpstr>Division in the Swiss Confederation</vt:lpstr>
      <vt:lpstr>The Anabaptists</vt:lpstr>
      <vt:lpstr>Thomas Muntzer</vt:lpstr>
      <vt:lpstr>Conrad Grebel</vt:lpstr>
      <vt:lpstr>Munster</vt:lpstr>
      <vt:lpstr>Hutterites</vt:lpstr>
      <vt:lpstr>Mennonites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Kiehl</dc:creator>
  <cp:lastModifiedBy>Dan Kiehl</cp:lastModifiedBy>
  <cp:revision>67</cp:revision>
  <dcterms:created xsi:type="dcterms:W3CDTF">2018-01-03T17:45:46Z</dcterms:created>
  <dcterms:modified xsi:type="dcterms:W3CDTF">2018-01-21T11:52:57Z</dcterms:modified>
</cp:coreProperties>
</file>