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2/4/2018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2/4/2018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2/4/2018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1800"/>
            <a:ext cx="7848600" cy="2057400"/>
          </a:xfrm>
        </p:spPr>
        <p:txBody>
          <a:bodyPr>
            <a:normAutofit fontScale="90000"/>
          </a:bodyPr>
          <a:lstStyle/>
          <a:p>
            <a:pPr marL="182880" indent="0">
              <a:buNone/>
            </a:pPr>
            <a:r>
              <a:rPr lang="en-US" dirty="0" smtClean="0"/>
              <a:t>The spread of reformed </a:t>
            </a:r>
            <a:r>
              <a:rPr lang="en-US" dirty="0" err="1" smtClean="0"/>
              <a:t>protestantism</a:t>
            </a:r>
            <a:r>
              <a:rPr lang="en-US" dirty="0" smtClean="0"/>
              <a:t> in </a:t>
            </a:r>
            <a:r>
              <a:rPr lang="en-US" dirty="0" err="1" smtClean="0"/>
              <a:t>europe</a:t>
            </a:r>
            <a:r>
              <a:rPr lang="en-US" dirty="0" smtClean="0"/>
              <a:t/>
            </a:r>
            <a:br>
              <a:rPr lang="en-US" dirty="0" smtClean="0"/>
            </a:br>
            <a:endParaRPr lang="en-US" dirty="0"/>
          </a:p>
        </p:txBody>
      </p:sp>
    </p:spTree>
    <p:extLst>
      <p:ext uri="{BB962C8B-B14F-4D97-AF65-F5344CB8AC3E}">
        <p14:creationId xmlns:p14="http://schemas.microsoft.com/office/powerpoint/2010/main" val="350458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457200"/>
            <a:ext cx="5410200" cy="6172200"/>
          </a:xfrm>
        </p:spPr>
        <p:txBody>
          <a:bodyPr>
            <a:normAutofit fontScale="77500" lnSpcReduction="20000"/>
          </a:bodyPr>
          <a:lstStyle/>
          <a:p>
            <a:r>
              <a:rPr lang="en-US" dirty="0" smtClean="0"/>
              <a:t>1566 – Reformed Synod declares armed resistance to persecution to be permissible </a:t>
            </a:r>
          </a:p>
          <a:p>
            <a:pPr lvl="1"/>
            <a:r>
              <a:rPr lang="en-US" dirty="0" smtClean="0"/>
              <a:t>William (the Silent) of Orange becomes leader</a:t>
            </a:r>
          </a:p>
          <a:p>
            <a:pPr lvl="1"/>
            <a:r>
              <a:rPr lang="en-US" dirty="0" smtClean="0"/>
              <a:t>King Philip raises an army to put down the rebellion under the Duke of Alba – “to drown the rebellion and heresy in blood” </a:t>
            </a:r>
          </a:p>
          <a:p>
            <a:r>
              <a:rPr lang="en-US" dirty="0" smtClean="0"/>
              <a:t>William of Orange – army ineffective, but “the Beggars of the Sea” repeatedly defeat the Spanish navy</a:t>
            </a:r>
          </a:p>
          <a:p>
            <a:pPr lvl="1"/>
            <a:r>
              <a:rPr lang="en-US" dirty="0" smtClean="0"/>
              <a:t>Protestants backed by England and the French Huguenots</a:t>
            </a:r>
          </a:p>
          <a:p>
            <a:pPr lvl="1"/>
            <a:r>
              <a:rPr lang="en-US" dirty="0" smtClean="0"/>
              <a:t>Siege of Leyden – dikes are broken to allow ships to drive Spanish army away</a:t>
            </a:r>
          </a:p>
          <a:p>
            <a:r>
              <a:rPr lang="en-US" dirty="0" smtClean="0"/>
              <a:t>Country divided – Protestants in the North (now the Netherlands)and Catholics in the South (now Belgium, Luxembourg) </a:t>
            </a:r>
          </a:p>
          <a:p>
            <a:pPr marL="448056" lvl="1" indent="0">
              <a:buNone/>
            </a:pPr>
            <a:endParaRPr lang="en-US" dirty="0"/>
          </a:p>
        </p:txBody>
      </p:sp>
      <p:pic>
        <p:nvPicPr>
          <p:cNvPr id="8194" name="Picture 2" descr="Image result for William of Or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3090984"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041" y="5682734"/>
            <a:ext cx="2018501" cy="369332"/>
          </a:xfrm>
          <a:prstGeom prst="rect">
            <a:avLst/>
          </a:prstGeom>
          <a:noFill/>
        </p:spPr>
        <p:txBody>
          <a:bodyPr wrap="none" rtlCol="0">
            <a:spAutoFit/>
          </a:bodyPr>
          <a:lstStyle/>
          <a:p>
            <a:r>
              <a:rPr lang="en-US" dirty="0" smtClean="0"/>
              <a:t>William of Orange</a:t>
            </a:r>
            <a:endParaRPr lang="en-US" dirty="0"/>
          </a:p>
        </p:txBody>
      </p:sp>
    </p:spTree>
    <p:extLst>
      <p:ext uri="{BB962C8B-B14F-4D97-AF65-F5344CB8AC3E}">
        <p14:creationId xmlns:p14="http://schemas.microsoft.com/office/powerpoint/2010/main" val="3687999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otestantism in 1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3475"/>
            <a:ext cx="863895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95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398"/>
            <a:ext cx="5715000" cy="655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6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153400" cy="5668963"/>
          </a:xfrm>
        </p:spPr>
        <p:txBody>
          <a:bodyPr>
            <a:normAutofit fontScale="85000" lnSpcReduction="10000"/>
          </a:bodyPr>
          <a:lstStyle/>
          <a:p>
            <a:pPr marL="36576" indent="0">
              <a:buNone/>
            </a:pPr>
            <a:r>
              <a:rPr lang="en-US" dirty="0" smtClean="0"/>
              <a:t>“[Reformed Churches] made their conquests mainly in the countries where the government was Catholic and hostile.  The most conservative reformations were in those countries where the government sooner or later took charge of the Reformation and blessed it – the north German principalities, Denmark, Sweden, England.  The least conservative reformations were in those countries where the government resisted by force, and where the religious revolution required a political revolution also – France, the Netherlands, Scotland.  The more hostile the state, the more likely that the Protestants would be Calvinist, for Calvinism established an authority of the ministry free from spiritual subjection to the state authorities.”</a:t>
            </a:r>
          </a:p>
          <a:p>
            <a:pPr marL="36576" indent="0">
              <a:buNone/>
            </a:pPr>
            <a:r>
              <a:rPr lang="en-US" dirty="0" smtClean="0"/>
              <a:t>		          Owen Chadwick, </a:t>
            </a:r>
            <a:r>
              <a:rPr lang="en-US" u="sng" dirty="0" smtClean="0"/>
              <a:t>The Reformation</a:t>
            </a:r>
            <a:endParaRPr lang="en-US" u="sng" dirty="0"/>
          </a:p>
        </p:txBody>
      </p:sp>
    </p:spTree>
    <p:extLst>
      <p:ext uri="{BB962C8B-B14F-4D97-AF65-F5344CB8AC3E}">
        <p14:creationId xmlns:p14="http://schemas.microsoft.com/office/powerpoint/2010/main" val="359869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r>
              <a:rPr lang="en-US" dirty="0" smtClean="0"/>
              <a:t>Reformed Churches in Germany</a:t>
            </a:r>
            <a:endParaRPr lang="en-US" dirty="0"/>
          </a:p>
        </p:txBody>
      </p:sp>
      <p:sp>
        <p:nvSpPr>
          <p:cNvPr id="3" name="Content Placeholder 2"/>
          <p:cNvSpPr>
            <a:spLocks noGrp="1"/>
          </p:cNvSpPr>
          <p:nvPr>
            <p:ph idx="1"/>
          </p:nvPr>
        </p:nvSpPr>
        <p:spPr>
          <a:xfrm>
            <a:off x="152400" y="1600200"/>
            <a:ext cx="5029200" cy="4876800"/>
          </a:xfrm>
        </p:spPr>
        <p:txBody>
          <a:bodyPr>
            <a:normAutofit fontScale="92500" lnSpcReduction="20000"/>
          </a:bodyPr>
          <a:lstStyle/>
          <a:p>
            <a:r>
              <a:rPr lang="en-US" dirty="0" smtClean="0"/>
              <a:t>After Luther’s death, Holy Roman Emperor Charles V seeks to stamp out the Protestant movement</a:t>
            </a:r>
          </a:p>
          <a:p>
            <a:pPr lvl="1"/>
            <a:r>
              <a:rPr lang="en-US" dirty="0" smtClean="0"/>
              <a:t>1547 – defeats Saxony and imprisons Elector Frederick and Philip of Hesse</a:t>
            </a:r>
          </a:p>
          <a:p>
            <a:r>
              <a:rPr lang="en-US" dirty="0" smtClean="0"/>
              <a:t>Augsburg Interim – 1548 – takes away most rights of Lutherans</a:t>
            </a:r>
          </a:p>
          <a:p>
            <a:pPr lvl="1"/>
            <a:r>
              <a:rPr lang="en-US" dirty="0" smtClean="0"/>
              <a:t>But the people resist and the Emperor’s attempts to restore Catholicism mostly fail</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365499"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578" y="6063734"/>
            <a:ext cx="2146742" cy="369332"/>
          </a:xfrm>
          <a:prstGeom prst="rect">
            <a:avLst/>
          </a:prstGeom>
          <a:noFill/>
        </p:spPr>
        <p:txBody>
          <a:bodyPr wrap="none" rtlCol="0">
            <a:spAutoFit/>
          </a:bodyPr>
          <a:lstStyle/>
          <a:p>
            <a:r>
              <a:rPr lang="en-US" dirty="0" smtClean="0"/>
              <a:t>Emperor Charles V</a:t>
            </a:r>
            <a:endParaRPr lang="en-US" dirty="0"/>
          </a:p>
        </p:txBody>
      </p:sp>
    </p:spTree>
    <p:extLst>
      <p:ext uri="{BB962C8B-B14F-4D97-AF65-F5344CB8AC3E}">
        <p14:creationId xmlns:p14="http://schemas.microsoft.com/office/powerpoint/2010/main" val="71410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792162"/>
          </a:xfrm>
        </p:spPr>
        <p:txBody>
          <a:bodyPr>
            <a:normAutofit fontScale="90000"/>
          </a:bodyPr>
          <a:lstStyle/>
          <a:p>
            <a:r>
              <a:rPr lang="en-US" dirty="0" smtClean="0"/>
              <a:t>Division Among the Lutherans</a:t>
            </a:r>
            <a:endParaRPr lang="en-US" dirty="0"/>
          </a:p>
        </p:txBody>
      </p:sp>
      <p:sp>
        <p:nvSpPr>
          <p:cNvPr id="3" name="Content Placeholder 2"/>
          <p:cNvSpPr>
            <a:spLocks noGrp="1"/>
          </p:cNvSpPr>
          <p:nvPr>
            <p:ph idx="1"/>
          </p:nvPr>
        </p:nvSpPr>
        <p:spPr>
          <a:xfrm>
            <a:off x="136239" y="990600"/>
            <a:ext cx="5715000" cy="5791200"/>
          </a:xfrm>
        </p:spPr>
        <p:txBody>
          <a:bodyPr>
            <a:normAutofit fontScale="77500" lnSpcReduction="20000"/>
          </a:bodyPr>
          <a:lstStyle/>
          <a:p>
            <a:r>
              <a:rPr lang="en-US" dirty="0" smtClean="0"/>
              <a:t>Philip Melanchthon stays at Wittenberg &amp; compromises by accepting Catholic rituals and leaders, in return for the ability to continue teaching Protestant doctrine</a:t>
            </a:r>
          </a:p>
          <a:p>
            <a:pPr lvl="1"/>
            <a:r>
              <a:rPr lang="en-US" dirty="0" smtClean="0"/>
              <a:t>“</a:t>
            </a:r>
            <a:r>
              <a:rPr lang="en-US" dirty="0" err="1" smtClean="0"/>
              <a:t>Philippists</a:t>
            </a:r>
            <a:r>
              <a:rPr lang="en-US" dirty="0" smtClean="0"/>
              <a:t>” vs. “Rigorists”</a:t>
            </a:r>
          </a:p>
          <a:p>
            <a:pPr lvl="1"/>
            <a:r>
              <a:rPr lang="en-US" dirty="0" smtClean="0"/>
              <a:t>Rigorists – Catholics were nearer to orthodoxy than Calvinists</a:t>
            </a:r>
          </a:p>
          <a:p>
            <a:r>
              <a:rPr lang="en-US" dirty="0" smtClean="0"/>
              <a:t>The Peace of Augsburg – 1555 – Emperor allows each state to choose – Catholic or Lutheran</a:t>
            </a:r>
          </a:p>
          <a:p>
            <a:r>
              <a:rPr lang="en-US" dirty="0" smtClean="0"/>
              <a:t>The Heidelberg Catechism – 1563 – Reformed doctrine - written to counter Catholicism and Rigorists</a:t>
            </a:r>
          </a:p>
          <a:p>
            <a:r>
              <a:rPr lang="en-US" dirty="0" smtClean="0"/>
              <a:t>The Formula of Concord – 1577 – rejected Reformed view of the sacraments and Reformed doctrines</a:t>
            </a:r>
          </a:p>
          <a:p>
            <a:pPr lvl="1"/>
            <a:r>
              <a:rPr lang="en-US" dirty="0" smtClean="0"/>
              <a:t>many </a:t>
            </a:r>
            <a:r>
              <a:rPr lang="en-US" dirty="0" err="1" smtClean="0"/>
              <a:t>Philippist</a:t>
            </a:r>
            <a:r>
              <a:rPr lang="en-US" dirty="0" smtClean="0"/>
              <a:t> churches become </a:t>
            </a:r>
            <a:r>
              <a:rPr lang="en-US" dirty="0" smtClean="0"/>
              <a:t>Reformed</a:t>
            </a:r>
            <a:endParaRPr lang="en-US" dirty="0" smtClean="0"/>
          </a:p>
        </p:txBody>
      </p:sp>
      <p:pic>
        <p:nvPicPr>
          <p:cNvPr id="3074" name="Picture 2" descr="Image result for philip melancht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42" y="2057400"/>
            <a:ext cx="3015761"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63963" y="5486400"/>
            <a:ext cx="2133918" cy="369332"/>
          </a:xfrm>
          <a:prstGeom prst="rect">
            <a:avLst/>
          </a:prstGeom>
          <a:noFill/>
        </p:spPr>
        <p:txBody>
          <a:bodyPr wrap="none" rtlCol="0">
            <a:spAutoFit/>
          </a:bodyPr>
          <a:lstStyle/>
          <a:p>
            <a:r>
              <a:rPr lang="en-US" dirty="0" smtClean="0"/>
              <a:t>Philip Melanchthon</a:t>
            </a:r>
            <a:endParaRPr lang="en-US" dirty="0"/>
          </a:p>
        </p:txBody>
      </p:sp>
    </p:spTree>
    <p:extLst>
      <p:ext uri="{BB962C8B-B14F-4D97-AF65-F5344CB8AC3E}">
        <p14:creationId xmlns:p14="http://schemas.microsoft.com/office/powerpoint/2010/main" val="2367390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792162"/>
          </a:xfrm>
        </p:spPr>
        <p:txBody>
          <a:bodyPr>
            <a:normAutofit fontScale="90000"/>
          </a:bodyPr>
          <a:lstStyle/>
          <a:p>
            <a:r>
              <a:rPr lang="en-US" dirty="0" smtClean="0"/>
              <a:t>Reformed Churches in France</a:t>
            </a:r>
            <a:endParaRPr lang="en-US" dirty="0"/>
          </a:p>
        </p:txBody>
      </p:sp>
      <p:sp>
        <p:nvSpPr>
          <p:cNvPr id="3" name="Content Placeholder 2"/>
          <p:cNvSpPr>
            <a:spLocks noGrp="1"/>
          </p:cNvSpPr>
          <p:nvPr>
            <p:ph idx="1"/>
          </p:nvPr>
        </p:nvSpPr>
        <p:spPr>
          <a:xfrm>
            <a:off x="152400" y="1371600"/>
            <a:ext cx="4724400" cy="5334000"/>
          </a:xfrm>
        </p:spPr>
        <p:txBody>
          <a:bodyPr>
            <a:normAutofit fontScale="92500" lnSpcReduction="20000"/>
          </a:bodyPr>
          <a:lstStyle/>
          <a:p>
            <a:r>
              <a:rPr lang="en-US" dirty="0" smtClean="0"/>
              <a:t>John Calvin and Theodore </a:t>
            </a:r>
            <a:r>
              <a:rPr lang="en-US" dirty="0" err="1" smtClean="0"/>
              <a:t>Beza</a:t>
            </a:r>
            <a:r>
              <a:rPr lang="en-US" dirty="0" smtClean="0"/>
              <a:t> lead this movement from Geneva</a:t>
            </a:r>
          </a:p>
          <a:p>
            <a:r>
              <a:rPr lang="en-US" dirty="0" smtClean="0"/>
              <a:t>Struggle for the French throne – between the House of Guise (Catholic) and the House of Bourbon (Protestant)</a:t>
            </a:r>
          </a:p>
          <a:p>
            <a:r>
              <a:rPr lang="en-US" dirty="0" smtClean="0"/>
              <a:t>Sanctuaries for Protestants (Huguenots):  </a:t>
            </a:r>
          </a:p>
          <a:p>
            <a:pPr lvl="1"/>
            <a:r>
              <a:rPr lang="en-US" dirty="0" smtClean="0"/>
              <a:t>Navarre in the south – King Henry &amp; Queen Margaret </a:t>
            </a:r>
          </a:p>
          <a:p>
            <a:pPr lvl="1"/>
            <a:r>
              <a:rPr lang="en-US" dirty="0" smtClean="0"/>
              <a:t>Normandy in the north – Admiral Coligny</a:t>
            </a:r>
            <a:endParaRPr lang="en-US" dirty="0"/>
          </a:p>
        </p:txBody>
      </p:sp>
      <p:pic>
        <p:nvPicPr>
          <p:cNvPr id="4100" name="Picture 4" descr="Image result for King Henry of Navar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8" y="1600200"/>
            <a:ext cx="3456353"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2303" y="6139934"/>
            <a:ext cx="2467342" cy="369332"/>
          </a:xfrm>
          <a:prstGeom prst="rect">
            <a:avLst/>
          </a:prstGeom>
          <a:noFill/>
        </p:spPr>
        <p:txBody>
          <a:bodyPr wrap="none" rtlCol="0">
            <a:spAutoFit/>
          </a:bodyPr>
          <a:lstStyle/>
          <a:p>
            <a:r>
              <a:rPr lang="en-US" dirty="0" smtClean="0"/>
              <a:t>King Henry of Navarre</a:t>
            </a:r>
            <a:endParaRPr lang="en-US" dirty="0"/>
          </a:p>
        </p:txBody>
      </p:sp>
    </p:spTree>
    <p:extLst>
      <p:ext uri="{BB962C8B-B14F-4D97-AF65-F5344CB8AC3E}">
        <p14:creationId xmlns:p14="http://schemas.microsoft.com/office/powerpoint/2010/main" val="94975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304800"/>
            <a:ext cx="4572000" cy="6096000"/>
          </a:xfrm>
        </p:spPr>
        <p:txBody>
          <a:bodyPr>
            <a:normAutofit fontScale="92500" lnSpcReduction="20000"/>
          </a:bodyPr>
          <a:lstStyle/>
          <a:p>
            <a:r>
              <a:rPr lang="en-US" dirty="0" smtClean="0"/>
              <a:t>1534 – The Placard Campaign – King Francis I responds with persecution</a:t>
            </a:r>
          </a:p>
          <a:p>
            <a:pPr lvl="1"/>
            <a:r>
              <a:rPr lang="en-US" dirty="0" smtClean="0"/>
              <a:t>Noblemen, academics, and merchants are drawn to Reformation theology</a:t>
            </a:r>
          </a:p>
          <a:p>
            <a:r>
              <a:rPr lang="en-US" dirty="0" smtClean="0"/>
              <a:t>1</a:t>
            </a:r>
            <a:r>
              <a:rPr lang="en-US" baseline="30000" dirty="0" smtClean="0"/>
              <a:t>st</a:t>
            </a:r>
            <a:r>
              <a:rPr lang="en-US" dirty="0" smtClean="0"/>
              <a:t> national synod in Paris – 1559; sets up a system of presbyteries</a:t>
            </a:r>
          </a:p>
          <a:p>
            <a:pPr lvl="1"/>
            <a:r>
              <a:rPr lang="en-US" dirty="0" smtClean="0"/>
              <a:t>1561 – 2,150 Huguenot congregations; many come out of hiding to worship with the protection of armed guards</a:t>
            </a:r>
          </a:p>
          <a:p>
            <a:pPr lvl="1"/>
            <a:r>
              <a:rPr lang="en-US" dirty="0" smtClean="0"/>
              <a:t>Some Huguenots advocate for armed rebellion</a:t>
            </a:r>
            <a:endParaRPr lang="en-US" dirty="0"/>
          </a:p>
        </p:txBody>
      </p:sp>
      <p:pic>
        <p:nvPicPr>
          <p:cNvPr id="6146" name="Picture 2" descr="Image result for king francis i of 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914400"/>
            <a:ext cx="3522051"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0568" y="6083862"/>
            <a:ext cx="1595309" cy="369332"/>
          </a:xfrm>
          <a:prstGeom prst="rect">
            <a:avLst/>
          </a:prstGeom>
          <a:noFill/>
        </p:spPr>
        <p:txBody>
          <a:bodyPr wrap="none" rtlCol="0">
            <a:spAutoFit/>
          </a:bodyPr>
          <a:lstStyle/>
          <a:p>
            <a:r>
              <a:rPr lang="en-US" dirty="0" smtClean="0"/>
              <a:t>King Francis I</a:t>
            </a:r>
            <a:endParaRPr lang="en-US" dirty="0"/>
          </a:p>
        </p:txBody>
      </p:sp>
    </p:spTree>
    <p:extLst>
      <p:ext uri="{BB962C8B-B14F-4D97-AF65-F5344CB8AC3E}">
        <p14:creationId xmlns:p14="http://schemas.microsoft.com/office/powerpoint/2010/main" val="2921034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105400" cy="6400800"/>
          </a:xfrm>
        </p:spPr>
        <p:txBody>
          <a:bodyPr>
            <a:normAutofit fontScale="77500" lnSpcReduction="20000"/>
          </a:bodyPr>
          <a:lstStyle/>
          <a:p>
            <a:r>
              <a:rPr lang="en-US" dirty="0" smtClean="0"/>
              <a:t>1562 – Catherine </a:t>
            </a:r>
            <a:r>
              <a:rPr lang="en-US" dirty="0" err="1" smtClean="0"/>
              <a:t>de’Medici</a:t>
            </a:r>
            <a:r>
              <a:rPr lang="en-US" dirty="0" smtClean="0"/>
              <a:t> (the Queen Mother) attempts to bring peace – issues an edict of toleration (limited)</a:t>
            </a:r>
          </a:p>
          <a:p>
            <a:r>
              <a:rPr lang="en-US" dirty="0" smtClean="0"/>
              <a:t>1562 – 3,000 Huguenots are killed; civil war breaks out</a:t>
            </a:r>
          </a:p>
          <a:p>
            <a:r>
              <a:rPr lang="en-US" dirty="0" smtClean="0"/>
              <a:t>1572 – The Massacre of St. Bartholomew’s Day – Catherine orders the murder of Admiral Coligny – tens of thousands of Huguenots are killed</a:t>
            </a:r>
          </a:p>
          <a:p>
            <a:r>
              <a:rPr lang="en-US" dirty="0" smtClean="0"/>
              <a:t>1589 – last of Catharine’s sons dies – Henry VI of Navarre (House of Bourbon) becomes king – converts to Catholicism </a:t>
            </a:r>
          </a:p>
          <a:p>
            <a:pPr lvl="1"/>
            <a:r>
              <a:rPr lang="en-US" dirty="0" smtClean="0"/>
              <a:t>“Paris is worth a mass”</a:t>
            </a:r>
          </a:p>
          <a:p>
            <a:pPr lvl="1"/>
            <a:r>
              <a:rPr lang="en-US" dirty="0" smtClean="0"/>
              <a:t>1598 - The Edict of Nantes – 1</a:t>
            </a:r>
            <a:r>
              <a:rPr lang="en-US" baseline="30000" dirty="0" smtClean="0"/>
              <a:t>st</a:t>
            </a:r>
            <a:r>
              <a:rPr lang="en-US" dirty="0" smtClean="0"/>
              <a:t> attempt at religious toleration in the same state – a Catholic state that tolerated Protestants within its boundaries</a:t>
            </a:r>
            <a:endParaRPr lang="en-US" dirty="0"/>
          </a:p>
        </p:txBody>
      </p:sp>
      <p:pic>
        <p:nvPicPr>
          <p:cNvPr id="5122" name="Picture 2" descr="https://upload.wikimedia.org/wikipedia/commons/4/40/La_masacre_de_San_Bartolom%C3%A9%2C_por_Fran%C3%A7ois_Dubois.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28" r="20169"/>
          <a:stretch/>
        </p:blipFill>
        <p:spPr bwMode="auto">
          <a:xfrm>
            <a:off x="5334000" y="1752600"/>
            <a:ext cx="349398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9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467600" cy="792162"/>
          </a:xfrm>
        </p:spPr>
        <p:txBody>
          <a:bodyPr>
            <a:normAutofit fontScale="90000"/>
          </a:bodyPr>
          <a:lstStyle/>
          <a:p>
            <a:r>
              <a:rPr lang="en-US" dirty="0" smtClean="0"/>
              <a:t>Reformed Churches in Holland</a:t>
            </a:r>
            <a:endParaRPr lang="en-US" dirty="0"/>
          </a:p>
        </p:txBody>
      </p:sp>
      <p:sp>
        <p:nvSpPr>
          <p:cNvPr id="3" name="Content Placeholder 2"/>
          <p:cNvSpPr>
            <a:spLocks noGrp="1"/>
          </p:cNvSpPr>
          <p:nvPr>
            <p:ph idx="1"/>
          </p:nvPr>
        </p:nvSpPr>
        <p:spPr>
          <a:xfrm>
            <a:off x="228600" y="1066800"/>
            <a:ext cx="4648200" cy="5638800"/>
          </a:xfrm>
        </p:spPr>
        <p:txBody>
          <a:bodyPr>
            <a:normAutofit fontScale="85000" lnSpcReduction="20000"/>
          </a:bodyPr>
          <a:lstStyle/>
          <a:p>
            <a:r>
              <a:rPr lang="en-US" dirty="0" smtClean="0"/>
              <a:t>The Netherlands – ruled by Catholic Spain, but surrounded by Protestants</a:t>
            </a:r>
          </a:p>
          <a:p>
            <a:pPr lvl="1"/>
            <a:r>
              <a:rPr lang="en-US" dirty="0" smtClean="0"/>
              <a:t>Reformed preachers flood into Holland</a:t>
            </a:r>
          </a:p>
          <a:p>
            <a:r>
              <a:rPr lang="en-US" dirty="0" smtClean="0"/>
              <a:t>1559 - King Philip II of Spain sets up a form of The Inquisition and seeks to rid Holland of the “heretics”</a:t>
            </a:r>
          </a:p>
          <a:p>
            <a:pPr lvl="1"/>
            <a:r>
              <a:rPr lang="en-US" dirty="0" smtClean="0"/>
              <a:t>Protestants meet for worship in fields, under armed guard</a:t>
            </a:r>
          </a:p>
          <a:p>
            <a:r>
              <a:rPr lang="en-US" dirty="0" smtClean="0"/>
              <a:t>1561 – Protestants present to King Philip the Belgic Confession – it is rejected</a:t>
            </a:r>
          </a:p>
          <a:p>
            <a:pPr lvl="1"/>
            <a:r>
              <a:rPr lang="en-US" dirty="0" smtClean="0"/>
              <a:t>Written with scholars from Geneva - Reformed</a:t>
            </a:r>
            <a:endParaRPr lang="en-US" dirty="0"/>
          </a:p>
        </p:txBody>
      </p:sp>
      <p:pic>
        <p:nvPicPr>
          <p:cNvPr id="7170" name="Picture 2" descr="https://creationwithoutcompromise.files.wordpress.com/2015/07/1561-bc-cover-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255681" cy="477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02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21787</TotalTime>
  <Words>717</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The spread of reformed protestantism in europe </vt:lpstr>
      <vt:lpstr>PowerPoint Presentation</vt:lpstr>
      <vt:lpstr>PowerPoint Presentation</vt:lpstr>
      <vt:lpstr>Reformed Churches in Germany</vt:lpstr>
      <vt:lpstr>Division Among the Lutherans</vt:lpstr>
      <vt:lpstr>Reformed Churches in France</vt:lpstr>
      <vt:lpstr>PowerPoint Presentation</vt:lpstr>
      <vt:lpstr>PowerPoint Presentation</vt:lpstr>
      <vt:lpstr>Reformed Churches in Holland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112</cp:revision>
  <dcterms:created xsi:type="dcterms:W3CDTF">2018-01-03T17:45:46Z</dcterms:created>
  <dcterms:modified xsi:type="dcterms:W3CDTF">2018-02-04T11:42:43Z</dcterms:modified>
</cp:coreProperties>
</file>