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2187AD-2425-47FC-BA6F-196C1EB6DD07}" type="datetimeFigureOut">
              <a:rPr lang="en-US" smtClean="0"/>
              <a:t>2/16/2018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2187AD-2425-47FC-BA6F-196C1EB6DD0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2/16/2018</a:t>
            </a:fld>
            <a:endParaRPr lang="en-US"/>
          </a:p>
        </p:txBody>
      </p:sp>
      <p:sp>
        <p:nvSpPr>
          <p:cNvPr id="8" name="Slide Number Placeholder 7"/>
          <p:cNvSpPr>
            <a:spLocks noGrp="1"/>
          </p:cNvSpPr>
          <p:nvPr>
            <p:ph type="sldNum" sz="quarter" idx="11"/>
          </p:nvPr>
        </p:nvSpPr>
        <p:spPr/>
        <p:txBody>
          <a:bodyPr/>
          <a:lstStyle/>
          <a:p>
            <a:fld id="{6422A8DA-82C9-4178-A7E3-D8CBA26584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87AD-2425-47FC-BA6F-196C1EB6DD07}"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422A8DA-82C9-4178-A7E3-D8CBA265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72187AD-2425-47FC-BA6F-196C1EB6DD0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72187AD-2425-47FC-BA6F-196C1EB6DD07}" type="datetimeFigureOut">
              <a:rPr lang="en-US" smtClean="0"/>
              <a:t>2/16/2018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22A8DA-82C9-4178-A7E3-D8CBA26584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971800"/>
            <a:ext cx="6019800" cy="2057400"/>
          </a:xfrm>
        </p:spPr>
        <p:txBody>
          <a:bodyPr>
            <a:normAutofit fontScale="90000"/>
          </a:bodyPr>
          <a:lstStyle/>
          <a:p>
            <a:pPr marL="182880" indent="0">
              <a:buNone/>
            </a:pPr>
            <a:r>
              <a:rPr lang="en-US" dirty="0" smtClean="0"/>
              <a:t>The </a:t>
            </a:r>
            <a:r>
              <a:rPr lang="en-US" dirty="0" smtClean="0"/>
              <a:t>reformation</a:t>
            </a:r>
            <a:br>
              <a:rPr lang="en-US" dirty="0" smtClean="0"/>
            </a:br>
            <a:r>
              <a:rPr lang="en-US" dirty="0" smtClean="0"/>
              <a:t>in </a:t>
            </a:r>
            <a:r>
              <a:rPr lang="en-US" dirty="0" err="1" smtClean="0"/>
              <a:t>england</a:t>
            </a:r>
            <a:r>
              <a:rPr lang="en-US" dirty="0" smtClean="0"/>
              <a:t/>
            </a:r>
            <a:br>
              <a:rPr lang="en-US" dirty="0" smtClean="0"/>
            </a:br>
            <a:endParaRPr lang="en-US" dirty="0"/>
          </a:p>
        </p:txBody>
      </p:sp>
    </p:spTree>
    <p:extLst>
      <p:ext uri="{BB962C8B-B14F-4D97-AF65-F5344CB8AC3E}">
        <p14:creationId xmlns:p14="http://schemas.microsoft.com/office/powerpoint/2010/main" val="350458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763000" cy="990599"/>
          </a:xfrm>
        </p:spPr>
        <p:txBody>
          <a:bodyPr>
            <a:normAutofit/>
          </a:bodyPr>
          <a:lstStyle/>
          <a:p>
            <a:r>
              <a:rPr lang="en-US" sz="4400" dirty="0" smtClean="0"/>
              <a:t>Reformation Interrupted</a:t>
            </a:r>
            <a:endParaRPr lang="en-US" sz="4400" dirty="0"/>
          </a:p>
        </p:txBody>
      </p:sp>
      <p:sp>
        <p:nvSpPr>
          <p:cNvPr id="3" name="Content Placeholder 2"/>
          <p:cNvSpPr>
            <a:spLocks noGrp="1"/>
          </p:cNvSpPr>
          <p:nvPr>
            <p:ph idx="1"/>
          </p:nvPr>
        </p:nvSpPr>
        <p:spPr>
          <a:xfrm>
            <a:off x="4038600" y="1371600"/>
            <a:ext cx="4876800" cy="5181600"/>
          </a:xfrm>
        </p:spPr>
        <p:txBody>
          <a:bodyPr>
            <a:normAutofit fontScale="85000" lnSpcReduction="20000"/>
          </a:bodyPr>
          <a:lstStyle/>
          <a:p>
            <a:r>
              <a:rPr lang="en-US" dirty="0" smtClean="0"/>
              <a:t>Lady Jane Grey – plot fails</a:t>
            </a:r>
          </a:p>
          <a:p>
            <a:r>
              <a:rPr lang="en-US" dirty="0" smtClean="0"/>
              <a:t>“Bloody Mary” – daughter of Henry VIII and Catharine of Aragon</a:t>
            </a:r>
          </a:p>
          <a:p>
            <a:pPr lvl="1"/>
            <a:r>
              <a:rPr lang="en-US" dirty="0" smtClean="0"/>
              <a:t>Strongly Catholic; seeks to reverse the Reformation</a:t>
            </a:r>
          </a:p>
          <a:p>
            <a:pPr lvl="1"/>
            <a:r>
              <a:rPr lang="en-US" dirty="0" smtClean="0"/>
              <a:t>Protestant leaders leave England or are imprisoned</a:t>
            </a:r>
          </a:p>
          <a:p>
            <a:pPr lvl="1"/>
            <a:r>
              <a:rPr lang="en-US" dirty="0" smtClean="0"/>
              <a:t>300 are martyred - Foxe</a:t>
            </a:r>
          </a:p>
          <a:p>
            <a:pPr lvl="1"/>
            <a:r>
              <a:rPr lang="en-US" dirty="0" smtClean="0"/>
              <a:t>Thomas Cranmer – recants, then recants his recanting</a:t>
            </a:r>
          </a:p>
          <a:p>
            <a:r>
              <a:rPr lang="en-US" dirty="0" smtClean="0"/>
              <a:t>1558 - Mary dies and leaves no heir – her actions push England toward the Reformers</a:t>
            </a:r>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97" y="1345721"/>
            <a:ext cx="344048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68362"/>
          </a:xfrm>
        </p:spPr>
        <p:txBody>
          <a:bodyPr>
            <a:normAutofit fontScale="90000"/>
          </a:bodyPr>
          <a:lstStyle/>
          <a:p>
            <a:r>
              <a:rPr lang="en-US" dirty="0" smtClean="0"/>
              <a:t>The Reformation Established</a:t>
            </a:r>
            <a:endParaRPr lang="en-US" dirty="0"/>
          </a:p>
        </p:txBody>
      </p:sp>
      <p:sp>
        <p:nvSpPr>
          <p:cNvPr id="3" name="Content Placeholder 2"/>
          <p:cNvSpPr>
            <a:spLocks noGrp="1"/>
          </p:cNvSpPr>
          <p:nvPr>
            <p:ph idx="1"/>
          </p:nvPr>
        </p:nvSpPr>
        <p:spPr>
          <a:xfrm>
            <a:off x="381000" y="1143000"/>
            <a:ext cx="4800600" cy="5486400"/>
          </a:xfrm>
        </p:spPr>
        <p:txBody>
          <a:bodyPr>
            <a:normAutofit fontScale="85000" lnSpcReduction="20000"/>
          </a:bodyPr>
          <a:lstStyle/>
          <a:p>
            <a:r>
              <a:rPr lang="en-US" dirty="0" smtClean="0"/>
              <a:t>Queen Elizabeth – daughter of Henry VIII and Anne Boleyn – reigned from 1558-1603</a:t>
            </a:r>
          </a:p>
          <a:p>
            <a:pPr lvl="1"/>
            <a:r>
              <a:rPr lang="en-US" dirty="0" smtClean="0"/>
              <a:t>One of England greatest monarchs</a:t>
            </a:r>
          </a:p>
          <a:p>
            <a:r>
              <a:rPr lang="en-US" dirty="0" smtClean="0"/>
              <a:t>“The Elizabethan Settlement” – compromise between Reformed and Lutheran Protestantism</a:t>
            </a:r>
          </a:p>
          <a:p>
            <a:pPr lvl="1"/>
            <a:r>
              <a:rPr lang="en-US" dirty="0" smtClean="0"/>
              <a:t>Mary’s actions are reversed</a:t>
            </a:r>
          </a:p>
          <a:p>
            <a:pPr lvl="1"/>
            <a:r>
              <a:rPr lang="en-US" dirty="0" smtClean="0"/>
              <a:t>Book of Common Prayer (1559) is re-established</a:t>
            </a:r>
          </a:p>
          <a:p>
            <a:pPr lvl="1"/>
            <a:r>
              <a:rPr lang="en-US" dirty="0" smtClean="0"/>
              <a:t>39 Articles of Faith (1562) – a moderate Protestantism</a:t>
            </a:r>
          </a:p>
          <a:p>
            <a:pPr lvl="1"/>
            <a:r>
              <a:rPr lang="en-US" dirty="0" smtClean="0"/>
              <a:t>Exiled Protestants return – including John Knox</a:t>
            </a:r>
            <a:endParaRPr lang="en-US" dirty="0"/>
          </a:p>
        </p:txBody>
      </p:sp>
      <p:pic>
        <p:nvPicPr>
          <p:cNvPr id="9218" name="Picture 2" descr="Image result for Queen Elizabeth 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447800"/>
            <a:ext cx="317573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287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pPr marL="36576" indent="0">
              <a:buNone/>
            </a:pPr>
            <a:r>
              <a:rPr lang="en-US" dirty="0" smtClean="0"/>
              <a:t>“…Elizabeth’s long reign turned out to be a war of attrition against Catholicism.  When she first came to the throne, nobody expected it.  But, as the years passed, Catholic practices simply fell into disuse, and Catholic priests trained in the old ways died out.  In their place, Cranmer’s liturgy and homilies were heard by all, week after week; soon the only theology pastors could access was Protestant; soon the only Bible people knew was English, and ownership and knowledge of it slowly filtered into even the most rural areas.  Elizabeth’s long reign ensured that the nation was Protestant.”</a:t>
            </a:r>
          </a:p>
          <a:p>
            <a:pPr marL="36576" indent="0">
              <a:buNone/>
            </a:pPr>
            <a:r>
              <a:rPr lang="en-US" dirty="0" smtClean="0"/>
              <a:t>					       Michael Reeves</a:t>
            </a:r>
            <a:endParaRPr lang="en-US" dirty="0"/>
          </a:p>
        </p:txBody>
      </p:sp>
    </p:spTree>
    <p:extLst>
      <p:ext uri="{BB962C8B-B14F-4D97-AF65-F5344CB8AC3E}">
        <p14:creationId xmlns:p14="http://schemas.microsoft.com/office/powerpoint/2010/main" val="2991844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467600" cy="5745163"/>
          </a:xfrm>
        </p:spPr>
        <p:txBody>
          <a:bodyPr>
            <a:normAutofit fontScale="92500" lnSpcReduction="20000"/>
          </a:bodyPr>
          <a:lstStyle/>
          <a:p>
            <a:pPr marL="36576" indent="0">
              <a:buNone/>
            </a:pPr>
            <a:r>
              <a:rPr lang="en-US" dirty="0" smtClean="0"/>
              <a:t>“In Saxony (Germany), the impetus to the Reformation was first religious, and then political.  In France and Holland and Scotland the Reformation began as a religious movement which was inevitably caught up into national politics.  But this process was not universal… England was unique in its Reformation, unique in the Church established in consequence of the Reformation.  The English Reformation was emphatically a political revolution, and its author King Henry VIII resisted, for a time ferociously, many of the religious consequences which accompanied the legal changes everywhere else in Europe.”</a:t>
            </a:r>
          </a:p>
          <a:p>
            <a:pPr marL="36576" indent="0">
              <a:buNone/>
            </a:pPr>
            <a:r>
              <a:rPr lang="en-US" dirty="0" smtClean="0"/>
              <a:t>                  Owen Chadwick, </a:t>
            </a:r>
            <a:r>
              <a:rPr lang="en-US" u="sng" dirty="0" smtClean="0"/>
              <a:t>The Reformation</a:t>
            </a:r>
            <a:endParaRPr lang="en-US" u="sng" dirty="0"/>
          </a:p>
        </p:txBody>
      </p:sp>
    </p:spTree>
    <p:extLst>
      <p:ext uri="{BB962C8B-B14F-4D97-AF65-F5344CB8AC3E}">
        <p14:creationId xmlns:p14="http://schemas.microsoft.com/office/powerpoint/2010/main" val="929616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Beginnings</a:t>
            </a:r>
            <a:endParaRPr lang="en-US" dirty="0"/>
          </a:p>
        </p:txBody>
      </p:sp>
      <p:sp>
        <p:nvSpPr>
          <p:cNvPr id="3" name="Content Placeholder 2"/>
          <p:cNvSpPr>
            <a:spLocks noGrp="1"/>
          </p:cNvSpPr>
          <p:nvPr>
            <p:ph idx="1"/>
          </p:nvPr>
        </p:nvSpPr>
        <p:spPr>
          <a:xfrm>
            <a:off x="228600" y="1447800"/>
            <a:ext cx="5029200" cy="4525963"/>
          </a:xfrm>
        </p:spPr>
        <p:txBody>
          <a:bodyPr>
            <a:normAutofit fontScale="92500" lnSpcReduction="20000"/>
          </a:bodyPr>
          <a:lstStyle/>
          <a:p>
            <a:r>
              <a:rPr lang="en-US" dirty="0" smtClean="0"/>
              <a:t>Cardinal Thomas Wolsey – also Lord Chancellor - ruled church and state, under the King, largely independent of Rome</a:t>
            </a:r>
          </a:p>
          <a:p>
            <a:pPr lvl="1"/>
            <a:r>
              <a:rPr lang="en-US" dirty="0" smtClean="0"/>
              <a:t>Corrupt &amp; unpopular</a:t>
            </a:r>
          </a:p>
          <a:p>
            <a:r>
              <a:rPr lang="en-US" dirty="0" smtClean="0"/>
              <a:t>Writings of Erasmus</a:t>
            </a:r>
          </a:p>
          <a:p>
            <a:r>
              <a:rPr lang="en-US" dirty="0" smtClean="0"/>
              <a:t>The Lollards – followers of John Wycliffe</a:t>
            </a:r>
          </a:p>
          <a:p>
            <a:r>
              <a:rPr lang="en-US" dirty="0" smtClean="0"/>
              <a:t>The White Horse Inn – scholars at Cambridge; “Little Germany”</a:t>
            </a:r>
            <a:endParaRPr lang="en-US" dirty="0"/>
          </a:p>
        </p:txBody>
      </p:sp>
      <p:pic>
        <p:nvPicPr>
          <p:cNvPr id="1026" name="Picture 2" descr="Cardinal Wolsey Christ Chu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358080" cy="3924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7640" y="5791200"/>
            <a:ext cx="2743200" cy="369332"/>
          </a:xfrm>
          <a:prstGeom prst="rect">
            <a:avLst/>
          </a:prstGeom>
          <a:noFill/>
        </p:spPr>
        <p:txBody>
          <a:bodyPr wrap="square" rtlCol="0">
            <a:spAutoFit/>
          </a:bodyPr>
          <a:lstStyle/>
          <a:p>
            <a:r>
              <a:rPr lang="en-US" dirty="0" smtClean="0"/>
              <a:t>Cardinal Thomas Wolsey</a:t>
            </a:r>
            <a:endParaRPr lang="en-US" dirty="0"/>
          </a:p>
        </p:txBody>
      </p:sp>
    </p:spTree>
    <p:extLst>
      <p:ext uri="{BB962C8B-B14F-4D97-AF65-F5344CB8AC3E}">
        <p14:creationId xmlns:p14="http://schemas.microsoft.com/office/powerpoint/2010/main" val="773061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William Tyndale</a:t>
            </a:r>
            <a:endParaRPr lang="en-US" dirty="0"/>
          </a:p>
        </p:txBody>
      </p:sp>
      <p:sp>
        <p:nvSpPr>
          <p:cNvPr id="3" name="Content Placeholder 2"/>
          <p:cNvSpPr>
            <a:spLocks noGrp="1"/>
          </p:cNvSpPr>
          <p:nvPr>
            <p:ph idx="1"/>
          </p:nvPr>
        </p:nvSpPr>
        <p:spPr>
          <a:xfrm>
            <a:off x="304800" y="1371600"/>
            <a:ext cx="4648200" cy="5257800"/>
          </a:xfrm>
        </p:spPr>
        <p:txBody>
          <a:bodyPr>
            <a:normAutofit fontScale="85000" lnSpcReduction="10000"/>
          </a:bodyPr>
          <a:lstStyle/>
          <a:p>
            <a:r>
              <a:rPr lang="en-US" dirty="0" smtClean="0"/>
              <a:t>Linguist – published first English translation of Scripture from original Greek and Hebrew in Worms, Germany </a:t>
            </a:r>
          </a:p>
          <a:p>
            <a:pPr lvl="1"/>
            <a:r>
              <a:rPr lang="en-US" dirty="0" smtClean="0"/>
              <a:t>16,000 copies smuggled back to England</a:t>
            </a:r>
          </a:p>
          <a:p>
            <a:pPr lvl="1"/>
            <a:r>
              <a:rPr lang="en-US" dirty="0" smtClean="0"/>
              <a:t>KJV – 85% of NT is Tyndale’s; 76% of OT</a:t>
            </a:r>
          </a:p>
          <a:p>
            <a:r>
              <a:rPr lang="en-US" dirty="0" smtClean="0"/>
              <a:t>1535 - captured, strangled, and burned near Brussels</a:t>
            </a:r>
          </a:p>
          <a:p>
            <a:r>
              <a:rPr lang="en-US" dirty="0" smtClean="0"/>
              <a:t>Last words:  “Lord, open the King of England’s eyes.” </a:t>
            </a:r>
            <a:endParaRPr lang="en-US" dirty="0"/>
          </a:p>
        </p:txBody>
      </p:sp>
      <p:pic>
        <p:nvPicPr>
          <p:cNvPr id="2050" name="Picture 2" descr="Image result for William Tynd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00200"/>
            <a:ext cx="3542074" cy="429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640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944562"/>
          </a:xfrm>
        </p:spPr>
        <p:txBody>
          <a:bodyPr/>
          <a:lstStyle/>
          <a:p>
            <a:r>
              <a:rPr lang="en-US" dirty="0" smtClean="0"/>
              <a:t>The Royal “Soap Opera”</a:t>
            </a:r>
            <a:endParaRPr lang="en-US" dirty="0"/>
          </a:p>
        </p:txBody>
      </p:sp>
      <p:sp>
        <p:nvSpPr>
          <p:cNvPr id="3" name="Content Placeholder 2"/>
          <p:cNvSpPr>
            <a:spLocks noGrp="1"/>
          </p:cNvSpPr>
          <p:nvPr>
            <p:ph idx="1"/>
          </p:nvPr>
        </p:nvSpPr>
        <p:spPr>
          <a:xfrm>
            <a:off x="3810000" y="1447800"/>
            <a:ext cx="4953000" cy="4800600"/>
          </a:xfrm>
        </p:spPr>
        <p:txBody>
          <a:bodyPr>
            <a:normAutofit fontScale="77500" lnSpcReduction="20000"/>
          </a:bodyPr>
          <a:lstStyle/>
          <a:p>
            <a:r>
              <a:rPr lang="en-US" dirty="0" smtClean="0"/>
              <a:t>King Henry VIII – political marriage to Catherine of Aragon, Spanish princess, aunt of Holy Roman Emperor Charles V - his brother’s widow</a:t>
            </a:r>
          </a:p>
          <a:p>
            <a:pPr lvl="1"/>
            <a:r>
              <a:rPr lang="en-US" dirty="0" smtClean="0"/>
              <a:t>Required a Papal dispensation</a:t>
            </a:r>
          </a:p>
          <a:p>
            <a:r>
              <a:rPr lang="en-US" dirty="0" smtClean="0"/>
              <a:t>Catherine is unable to bear a male child (daughter Mary is the only surviving child)</a:t>
            </a:r>
          </a:p>
          <a:p>
            <a:r>
              <a:rPr lang="en-US" dirty="0" smtClean="0"/>
              <a:t>Henry requests a dispensation from Pope Clement VII for an annulment</a:t>
            </a:r>
          </a:p>
          <a:p>
            <a:pPr lvl="1"/>
            <a:r>
              <a:rPr lang="en-US" dirty="0" smtClean="0"/>
              <a:t>Pope is between rock and a hard place</a:t>
            </a:r>
          </a:p>
          <a:p>
            <a:pPr lvl="1"/>
            <a:r>
              <a:rPr lang="en-US" dirty="0" smtClean="0"/>
              <a:t>Henry begins changing laws and bishops that support the Pope</a:t>
            </a:r>
          </a:p>
          <a:p>
            <a:pPr lvl="1"/>
            <a:endParaRPr lang="en-US" dirty="0"/>
          </a:p>
        </p:txBody>
      </p:sp>
      <p:pic>
        <p:nvPicPr>
          <p:cNvPr id="3074" name="Picture 2" descr="Image result for King Henry V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293631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172200"/>
            <a:ext cx="1828800" cy="369332"/>
          </a:xfrm>
          <a:prstGeom prst="rect">
            <a:avLst/>
          </a:prstGeom>
          <a:noFill/>
        </p:spPr>
        <p:txBody>
          <a:bodyPr wrap="square" rtlCol="0">
            <a:spAutoFit/>
          </a:bodyPr>
          <a:lstStyle/>
          <a:p>
            <a:r>
              <a:rPr lang="en-US" dirty="0" smtClean="0"/>
              <a:t>King Henry VIII</a:t>
            </a:r>
            <a:endParaRPr lang="en-US" dirty="0"/>
          </a:p>
        </p:txBody>
      </p:sp>
    </p:spTree>
    <p:extLst>
      <p:ext uri="{BB962C8B-B14F-4D97-AF65-F5344CB8AC3E}">
        <p14:creationId xmlns:p14="http://schemas.microsoft.com/office/powerpoint/2010/main" val="1965625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4648200" cy="5943600"/>
          </a:xfrm>
        </p:spPr>
        <p:txBody>
          <a:bodyPr>
            <a:normAutofit fontScale="85000" lnSpcReduction="10000"/>
          </a:bodyPr>
          <a:lstStyle/>
          <a:p>
            <a:r>
              <a:rPr lang="en-US" dirty="0" smtClean="0"/>
              <a:t>Henry marries Anne Boleyn, a committed Protestant</a:t>
            </a:r>
          </a:p>
          <a:p>
            <a:pPr lvl="1"/>
            <a:r>
              <a:rPr lang="en-US" dirty="0" smtClean="0"/>
              <a:t>Anne bears a child – another daughter, Elizabeth</a:t>
            </a:r>
          </a:p>
          <a:p>
            <a:pPr lvl="1"/>
            <a:r>
              <a:rPr lang="en-US" dirty="0" smtClean="0"/>
              <a:t>Cardinal Wolsey is executed; Thomas Cranmer becomes Archbishop of Canterbury</a:t>
            </a:r>
          </a:p>
          <a:p>
            <a:pPr lvl="1"/>
            <a:r>
              <a:rPr lang="en-US" dirty="0" smtClean="0"/>
              <a:t>1533 – the Pope excommunicates Henry</a:t>
            </a:r>
          </a:p>
          <a:p>
            <a:r>
              <a:rPr lang="en-US" dirty="0" smtClean="0"/>
              <a:t>False rumors lead to Anne being beheaded, then Henry marries Jane Seymour</a:t>
            </a:r>
          </a:p>
          <a:p>
            <a:pPr lvl="1"/>
            <a:r>
              <a:rPr lang="en-US" dirty="0" smtClean="0"/>
              <a:t>Jane dies in childbirth – bears Henry’s only son, Edward VI</a:t>
            </a:r>
          </a:p>
        </p:txBody>
      </p:sp>
      <p:pic>
        <p:nvPicPr>
          <p:cNvPr id="4098" name="Picture 2" descr="Image result for Anne Boley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403" y="1143000"/>
            <a:ext cx="3333359"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3175" y="5867400"/>
            <a:ext cx="1752600" cy="369332"/>
          </a:xfrm>
          <a:prstGeom prst="rect">
            <a:avLst/>
          </a:prstGeom>
          <a:noFill/>
        </p:spPr>
        <p:txBody>
          <a:bodyPr wrap="square" rtlCol="0">
            <a:spAutoFit/>
          </a:bodyPr>
          <a:lstStyle/>
          <a:p>
            <a:r>
              <a:rPr lang="en-US" dirty="0" smtClean="0"/>
              <a:t>Anne Boleyn</a:t>
            </a:r>
            <a:endParaRPr lang="en-US" dirty="0"/>
          </a:p>
        </p:txBody>
      </p:sp>
    </p:spTree>
    <p:extLst>
      <p:ext uri="{BB962C8B-B14F-4D97-AF65-F5344CB8AC3E}">
        <p14:creationId xmlns:p14="http://schemas.microsoft.com/office/powerpoint/2010/main" val="4145666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t>The Break with Rome</a:t>
            </a:r>
            <a:endParaRPr lang="en-US" dirty="0"/>
          </a:p>
        </p:txBody>
      </p:sp>
      <p:sp>
        <p:nvSpPr>
          <p:cNvPr id="3" name="Content Placeholder 2"/>
          <p:cNvSpPr>
            <a:spLocks noGrp="1"/>
          </p:cNvSpPr>
          <p:nvPr>
            <p:ph idx="1"/>
          </p:nvPr>
        </p:nvSpPr>
        <p:spPr>
          <a:xfrm>
            <a:off x="457200" y="3429000"/>
            <a:ext cx="8458200" cy="3276600"/>
          </a:xfrm>
        </p:spPr>
        <p:txBody>
          <a:bodyPr>
            <a:normAutofit fontScale="70000" lnSpcReduction="20000"/>
          </a:bodyPr>
          <a:lstStyle/>
          <a:p>
            <a:r>
              <a:rPr lang="en-US" dirty="0" smtClean="0"/>
              <a:t>Henry was “a good Catholic” and “anti-Lutheran”– no desire to change the doctrine or practices of the church – the issue was authority</a:t>
            </a:r>
          </a:p>
          <a:p>
            <a:r>
              <a:rPr lang="en-US" dirty="0" smtClean="0"/>
              <a:t>1534 – “The Act of Supremacy” – “the king is the supreme head of the Church of England”</a:t>
            </a:r>
          </a:p>
          <a:p>
            <a:r>
              <a:rPr lang="en-US" dirty="0" smtClean="0"/>
              <a:t>Henry takes possession of 900 monasteries and their wealth – 1/5 to 1/3 of land in England</a:t>
            </a:r>
          </a:p>
          <a:p>
            <a:r>
              <a:rPr lang="en-US" dirty="0" smtClean="0"/>
              <a:t>“(Henry) didn’t want England to become protestant, but nor did he want England to be Roman Catholic.  He wanted an English Catholicism, stripped of all Roman ties and Roman corruptions.”              						         Michael Reeves</a:t>
            </a:r>
          </a:p>
          <a:p>
            <a:pPr lvl="1"/>
            <a:endParaRPr lang="en-US" dirty="0"/>
          </a:p>
        </p:txBody>
      </p:sp>
      <p:pic>
        <p:nvPicPr>
          <p:cNvPr id="5122" name="Picture 2" descr="https://upload.wikimedia.org/wikipedia/commons/f/f8/Quin_abbey_drab.jpg"/>
          <p:cNvPicPr>
            <a:picLocks noChangeAspect="1" noChangeArrowheads="1"/>
          </p:cNvPicPr>
          <p:nvPr/>
        </p:nvPicPr>
        <p:blipFill rotWithShape="1">
          <a:blip r:embed="rId2">
            <a:extLst>
              <a:ext uri="{28A0092B-C50C-407E-A947-70E740481C1C}">
                <a14:useLocalDpi xmlns:a14="http://schemas.microsoft.com/office/drawing/2010/main" val="0"/>
              </a:ext>
            </a:extLst>
          </a:blip>
          <a:srcRect t="10625" b="16609"/>
          <a:stretch/>
        </p:blipFill>
        <p:spPr bwMode="auto">
          <a:xfrm>
            <a:off x="2590800" y="1199073"/>
            <a:ext cx="3810000" cy="203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62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45" y="152400"/>
            <a:ext cx="7467600" cy="868362"/>
          </a:xfrm>
        </p:spPr>
        <p:txBody>
          <a:bodyPr>
            <a:normAutofit fontScale="90000"/>
          </a:bodyPr>
          <a:lstStyle/>
          <a:p>
            <a:r>
              <a:rPr lang="en-US" dirty="0" smtClean="0"/>
              <a:t>The True Reformation Arrives</a:t>
            </a:r>
            <a:endParaRPr lang="en-US" dirty="0"/>
          </a:p>
        </p:txBody>
      </p:sp>
      <p:sp>
        <p:nvSpPr>
          <p:cNvPr id="3" name="Content Placeholder 2"/>
          <p:cNvSpPr>
            <a:spLocks noGrp="1"/>
          </p:cNvSpPr>
          <p:nvPr>
            <p:ph idx="1"/>
          </p:nvPr>
        </p:nvSpPr>
        <p:spPr>
          <a:xfrm>
            <a:off x="3962400" y="1219200"/>
            <a:ext cx="4876800" cy="5334000"/>
          </a:xfrm>
        </p:spPr>
        <p:txBody>
          <a:bodyPr>
            <a:normAutofit fontScale="85000" lnSpcReduction="20000"/>
          </a:bodyPr>
          <a:lstStyle/>
          <a:p>
            <a:r>
              <a:rPr lang="en-US" dirty="0" smtClean="0"/>
              <a:t>1547 – Henry dies – Edward VI becomes King at the age of 9 – rules for only 6 years</a:t>
            </a:r>
          </a:p>
          <a:p>
            <a:pPr lvl="1"/>
            <a:r>
              <a:rPr lang="en-US" dirty="0" smtClean="0"/>
              <a:t>Edward VI and his Lord Protector, the Duke of Somerset, were strong Protestants</a:t>
            </a:r>
          </a:p>
          <a:p>
            <a:r>
              <a:rPr lang="en-US" dirty="0" smtClean="0"/>
              <a:t>Transition to Protestantism begins</a:t>
            </a:r>
          </a:p>
          <a:p>
            <a:pPr lvl="1"/>
            <a:r>
              <a:rPr lang="en-US" dirty="0" smtClean="0"/>
              <a:t>Protestant refugees return to England</a:t>
            </a:r>
          </a:p>
          <a:p>
            <a:pPr lvl="1"/>
            <a:r>
              <a:rPr lang="en-US" dirty="0" smtClean="0"/>
              <a:t>English Bible and liturgy in churches</a:t>
            </a:r>
          </a:p>
          <a:p>
            <a:pPr lvl="1"/>
            <a:r>
              <a:rPr lang="en-US" dirty="0" smtClean="0"/>
              <a:t>Communion given in both kinds</a:t>
            </a:r>
          </a:p>
          <a:p>
            <a:pPr lvl="1"/>
            <a:r>
              <a:rPr lang="en-US" dirty="0" smtClean="0"/>
              <a:t>Images and altars removed from churches</a:t>
            </a:r>
            <a:endParaRPr lang="en-US" dirty="0"/>
          </a:p>
        </p:txBody>
      </p:sp>
      <p:pic>
        <p:nvPicPr>
          <p:cNvPr id="7170" name="Picture 2" descr="Image result for King Edward V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757" y="1295400"/>
            <a:ext cx="342117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8942" y="6019800"/>
            <a:ext cx="1828800" cy="369332"/>
          </a:xfrm>
          <a:prstGeom prst="rect">
            <a:avLst/>
          </a:prstGeom>
          <a:noFill/>
        </p:spPr>
        <p:txBody>
          <a:bodyPr wrap="square" rtlCol="0">
            <a:spAutoFit/>
          </a:bodyPr>
          <a:lstStyle/>
          <a:p>
            <a:r>
              <a:rPr lang="en-US" dirty="0" smtClean="0"/>
              <a:t>King Edward VI</a:t>
            </a:r>
            <a:endParaRPr lang="en-US" dirty="0"/>
          </a:p>
        </p:txBody>
      </p:sp>
    </p:spTree>
    <p:extLst>
      <p:ext uri="{BB962C8B-B14F-4D97-AF65-F5344CB8AC3E}">
        <p14:creationId xmlns:p14="http://schemas.microsoft.com/office/powerpoint/2010/main" val="2379364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t>Thomas Cranmer</a:t>
            </a:r>
            <a:endParaRPr lang="en-US" dirty="0"/>
          </a:p>
        </p:txBody>
      </p:sp>
      <p:sp>
        <p:nvSpPr>
          <p:cNvPr id="3" name="Content Placeholder 2"/>
          <p:cNvSpPr>
            <a:spLocks noGrp="1"/>
          </p:cNvSpPr>
          <p:nvPr>
            <p:ph idx="1"/>
          </p:nvPr>
        </p:nvSpPr>
        <p:spPr>
          <a:xfrm>
            <a:off x="304800" y="1219200"/>
            <a:ext cx="4724400" cy="5410200"/>
          </a:xfrm>
        </p:spPr>
        <p:txBody>
          <a:bodyPr>
            <a:normAutofit fontScale="77500" lnSpcReduction="20000"/>
          </a:bodyPr>
          <a:lstStyle/>
          <a:p>
            <a:r>
              <a:rPr lang="en-US" dirty="0" smtClean="0"/>
              <a:t>Studied in Germany, where he was married</a:t>
            </a:r>
          </a:p>
          <a:p>
            <a:pPr lvl="1"/>
            <a:r>
              <a:rPr lang="en-US" dirty="0" smtClean="0"/>
              <a:t>In England she could only travel in a large box</a:t>
            </a:r>
          </a:p>
          <a:p>
            <a:r>
              <a:rPr lang="en-US" dirty="0" smtClean="0"/>
              <a:t>Book of Common Prayer (1549)</a:t>
            </a:r>
          </a:p>
          <a:p>
            <a:pPr lvl="1"/>
            <a:r>
              <a:rPr lang="en-US" dirty="0" smtClean="0"/>
              <a:t>English liturgy</a:t>
            </a:r>
          </a:p>
          <a:p>
            <a:pPr lvl="1"/>
            <a:r>
              <a:rPr lang="en-US" dirty="0" smtClean="0"/>
              <a:t>Congregation as participants, not spectators</a:t>
            </a:r>
          </a:p>
          <a:p>
            <a:pPr lvl="1"/>
            <a:r>
              <a:rPr lang="en-US" dirty="0" smtClean="0"/>
              <a:t>Sacrificial language removed</a:t>
            </a:r>
          </a:p>
          <a:p>
            <a:pPr lvl="1"/>
            <a:r>
              <a:rPr lang="en-US" dirty="0" smtClean="0"/>
              <a:t>Lutheran approach to worship</a:t>
            </a:r>
          </a:p>
          <a:p>
            <a:pPr lvl="1"/>
            <a:r>
              <a:rPr lang="en-US" dirty="0" smtClean="0"/>
              <a:t>“Too conservative for the radicals and too radical for the conservatives”</a:t>
            </a:r>
          </a:p>
          <a:p>
            <a:r>
              <a:rPr lang="en-US" dirty="0" smtClean="0"/>
              <a:t>Book of Common Prayer (1552)</a:t>
            </a:r>
          </a:p>
          <a:p>
            <a:pPr lvl="1"/>
            <a:r>
              <a:rPr lang="en-US" dirty="0" smtClean="0"/>
              <a:t>Simpler liturgy; more Reformed in content</a:t>
            </a:r>
          </a:p>
          <a:p>
            <a:r>
              <a:rPr lang="en-US" dirty="0" smtClean="0"/>
              <a:t>England isn’t yet Protestant on a popular level</a:t>
            </a:r>
            <a:endParaRPr lang="en-US" dirty="0"/>
          </a:p>
        </p:txBody>
      </p:sp>
      <p:pic>
        <p:nvPicPr>
          <p:cNvPr id="6146" name="Picture 2" descr="Image result for Thomas Cranm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562" y="1524000"/>
            <a:ext cx="339037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7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22136</TotalTime>
  <Words>864</Words>
  <Application>Microsoft Office PowerPoint</Application>
  <PresentationFormat>On-screen Show (4:3)</PresentationFormat>
  <Paragraphs>75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Technic</vt:lpstr>
      <vt:lpstr>The reformation in england </vt:lpstr>
      <vt:lpstr>PowerPoint Presentation</vt:lpstr>
      <vt:lpstr>The Beginnings</vt:lpstr>
      <vt:lpstr>William Tyndale</vt:lpstr>
      <vt:lpstr>The Royal “Soap Opera”</vt:lpstr>
      <vt:lpstr>PowerPoint Presentation</vt:lpstr>
      <vt:lpstr>The Break with Rome</vt:lpstr>
      <vt:lpstr>The True Reformation Arrives</vt:lpstr>
      <vt:lpstr>Thomas Cranmer</vt:lpstr>
      <vt:lpstr>Reformation Interrupted</vt:lpstr>
      <vt:lpstr>The Reformation Established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Kiehl</dc:creator>
  <cp:lastModifiedBy>Dan Kiehl</cp:lastModifiedBy>
  <cp:revision>131</cp:revision>
  <dcterms:created xsi:type="dcterms:W3CDTF">2018-01-03T17:45:46Z</dcterms:created>
  <dcterms:modified xsi:type="dcterms:W3CDTF">2018-02-16T21:55:39Z</dcterms:modified>
</cp:coreProperties>
</file>