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2187AD-2425-47FC-BA6F-196C1EB6DD07}" type="datetimeFigureOut">
              <a:rPr lang="en-US" smtClean="0"/>
              <a:t>1/14/2018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2187AD-2425-47FC-BA6F-196C1EB6DD07}"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1/14/2018</a:t>
            </a:fld>
            <a:endParaRPr lang="en-US"/>
          </a:p>
        </p:txBody>
      </p:sp>
      <p:sp>
        <p:nvSpPr>
          <p:cNvPr id="8" name="Slide Number Placeholder 7"/>
          <p:cNvSpPr>
            <a:spLocks noGrp="1"/>
          </p:cNvSpPr>
          <p:nvPr>
            <p:ph type="sldNum" sz="quarter" idx="11"/>
          </p:nvPr>
        </p:nvSpPr>
        <p:spPr/>
        <p:txBody>
          <a:bodyPr/>
          <a:lstStyle/>
          <a:p>
            <a:fld id="{6422A8DA-82C9-4178-A7E3-D8CBA26584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87AD-2425-47FC-BA6F-196C1EB6DD07}"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422A8DA-82C9-4178-A7E3-D8CBA2658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72187AD-2425-47FC-BA6F-196C1EB6DD07}"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72187AD-2425-47FC-BA6F-196C1EB6DD07}" type="datetimeFigureOut">
              <a:rPr lang="en-US" smtClean="0"/>
              <a:t>1/14/2018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22A8DA-82C9-4178-A7E3-D8CBA26584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0"/>
            <a:ext cx="7848600" cy="2057400"/>
          </a:xfrm>
        </p:spPr>
        <p:txBody>
          <a:bodyPr>
            <a:normAutofit fontScale="90000"/>
          </a:bodyPr>
          <a:lstStyle/>
          <a:p>
            <a:pPr marL="182880" indent="0">
              <a:buNone/>
            </a:pPr>
            <a:r>
              <a:rPr lang="en-US" dirty="0" smtClean="0"/>
              <a:t>Martin </a:t>
            </a:r>
            <a:r>
              <a:rPr lang="en-US" dirty="0" err="1" smtClean="0"/>
              <a:t>luther</a:t>
            </a:r>
            <a:r>
              <a:rPr lang="en-US" dirty="0" smtClean="0"/>
              <a:t> and the reformation in Germany</a:t>
            </a:r>
            <a:endParaRPr lang="en-US" dirty="0"/>
          </a:p>
        </p:txBody>
      </p:sp>
    </p:spTree>
    <p:extLst>
      <p:ext uri="{BB962C8B-B14F-4D97-AF65-F5344CB8AC3E}">
        <p14:creationId xmlns:p14="http://schemas.microsoft.com/office/powerpoint/2010/main" val="35045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78259"/>
            <a:ext cx="5867400" cy="5501482"/>
          </a:xfrm>
        </p:spPr>
        <p:txBody>
          <a:bodyPr>
            <a:normAutofit fontScale="92500" lnSpcReduction="10000"/>
          </a:bodyPr>
          <a:lstStyle/>
          <a:p>
            <a:pPr marL="36576" indent="0">
              <a:buNone/>
            </a:pPr>
            <a:r>
              <a:rPr lang="en-US" dirty="0"/>
              <a:t>“Unless I am convinced by the testimony of the Holy Scriptures or by evident </a:t>
            </a:r>
            <a:r>
              <a:rPr lang="en-US" dirty="0" smtClean="0"/>
              <a:t>reason - for </a:t>
            </a:r>
            <a:r>
              <a:rPr lang="en-US" dirty="0"/>
              <a:t>I can believe neither pope nor councils alone, as it is clear that they have erred repeatedly and contradicted </a:t>
            </a:r>
            <a:r>
              <a:rPr lang="en-US" dirty="0" smtClean="0"/>
              <a:t>themselves - I </a:t>
            </a:r>
            <a:r>
              <a:rPr lang="en-US" dirty="0"/>
              <a:t>consider myself convicted by the testimony of Holy Scripture, which is my basis; my conscience is captive to the Word of God. Thus I cannot and will not recant, because acting against one's conscience is neither safe nor sound. God help me. Amen.”</a:t>
            </a:r>
          </a:p>
        </p:txBody>
      </p:sp>
      <p:pic>
        <p:nvPicPr>
          <p:cNvPr id="8194" name="Picture 2" descr="Image result for Diet of Worms Luth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15" r="12128"/>
          <a:stretch/>
        </p:blipFill>
        <p:spPr bwMode="auto">
          <a:xfrm>
            <a:off x="6242649" y="1371600"/>
            <a:ext cx="246184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6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868362"/>
          </a:xfrm>
        </p:spPr>
        <p:txBody>
          <a:bodyPr/>
          <a:lstStyle/>
          <a:p>
            <a:r>
              <a:rPr lang="en-US" dirty="0" smtClean="0"/>
              <a:t>Luther at Wartburg Castle</a:t>
            </a:r>
            <a:endParaRPr lang="en-US" dirty="0"/>
          </a:p>
        </p:txBody>
      </p:sp>
      <p:sp>
        <p:nvSpPr>
          <p:cNvPr id="3" name="Content Placeholder 2"/>
          <p:cNvSpPr>
            <a:spLocks noGrp="1"/>
          </p:cNvSpPr>
          <p:nvPr>
            <p:ph idx="1"/>
          </p:nvPr>
        </p:nvSpPr>
        <p:spPr>
          <a:xfrm>
            <a:off x="838200" y="3810000"/>
            <a:ext cx="7467600" cy="2819400"/>
          </a:xfrm>
        </p:spPr>
        <p:txBody>
          <a:bodyPr>
            <a:normAutofit fontScale="92500" lnSpcReduction="20000"/>
          </a:bodyPr>
          <a:lstStyle/>
          <a:p>
            <a:r>
              <a:rPr lang="en-US" dirty="0" smtClean="0"/>
              <a:t>“Kidnapped” by Elector Frederick of Saxony on the way home from Worms</a:t>
            </a:r>
          </a:p>
          <a:p>
            <a:r>
              <a:rPr lang="en-US" dirty="0" smtClean="0"/>
              <a:t>Disguised as “Squire George”</a:t>
            </a:r>
          </a:p>
          <a:p>
            <a:pPr lvl="1"/>
            <a:r>
              <a:rPr lang="en-US" dirty="0" smtClean="0"/>
              <a:t>1 year - A time of spiritual warfare, doubts, depression</a:t>
            </a:r>
          </a:p>
          <a:p>
            <a:r>
              <a:rPr lang="en-US" smtClean="0"/>
              <a:t>Translated </a:t>
            </a:r>
            <a:r>
              <a:rPr lang="en-US" dirty="0" smtClean="0"/>
              <a:t>the New Testament into German; many other writings</a:t>
            </a:r>
            <a:endParaRPr lang="en-US" dirty="0"/>
          </a:p>
        </p:txBody>
      </p:sp>
      <p:pic>
        <p:nvPicPr>
          <p:cNvPr id="9218" name="Picture 2" descr="Image result for Squire George Lu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0162"/>
            <a:ext cx="442619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67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914400"/>
          </a:xfrm>
        </p:spPr>
        <p:txBody>
          <a:bodyPr>
            <a:normAutofit/>
          </a:bodyPr>
          <a:lstStyle/>
          <a:p>
            <a:r>
              <a:rPr lang="en-US" dirty="0" smtClean="0"/>
              <a:t>Back in Wittenberg</a:t>
            </a:r>
            <a:endParaRPr lang="en-US" dirty="0"/>
          </a:p>
        </p:txBody>
      </p:sp>
      <p:sp>
        <p:nvSpPr>
          <p:cNvPr id="3" name="Content Placeholder 2"/>
          <p:cNvSpPr>
            <a:spLocks noGrp="1"/>
          </p:cNvSpPr>
          <p:nvPr>
            <p:ph idx="1"/>
          </p:nvPr>
        </p:nvSpPr>
        <p:spPr>
          <a:xfrm>
            <a:off x="228600" y="1143000"/>
            <a:ext cx="4800600" cy="5410200"/>
          </a:xfrm>
        </p:spPr>
        <p:txBody>
          <a:bodyPr>
            <a:normAutofit fontScale="85000" lnSpcReduction="20000"/>
          </a:bodyPr>
          <a:lstStyle/>
          <a:p>
            <a:r>
              <a:rPr lang="en-US" dirty="0" smtClean="0"/>
              <a:t>Luther returns to quell violent uprisings by the peasants</a:t>
            </a:r>
          </a:p>
          <a:p>
            <a:r>
              <a:rPr lang="en-US" dirty="0" smtClean="0"/>
              <a:t>Simplifies worship liturgy – in German, no sacrificial language, more preaching</a:t>
            </a:r>
          </a:p>
          <a:p>
            <a:r>
              <a:rPr lang="en-US" dirty="0" smtClean="0"/>
              <a:t>Introduces congregational singing</a:t>
            </a:r>
          </a:p>
          <a:p>
            <a:r>
              <a:rPr lang="en-US" dirty="0" smtClean="0"/>
              <a:t>Writes hymns &amp; catechisms</a:t>
            </a:r>
          </a:p>
          <a:p>
            <a:r>
              <a:rPr lang="en-US" dirty="0" smtClean="0"/>
              <a:t>Married a former nun, Katarina von Bora</a:t>
            </a:r>
          </a:p>
          <a:p>
            <a:r>
              <a:rPr lang="en-US" dirty="0" smtClean="0"/>
              <a:t>Responds to Erasmus’ “On the Freedom of the Will” with “The Bondage of the Will”</a:t>
            </a:r>
            <a:endParaRPr lang="en-US" dirty="0"/>
          </a:p>
        </p:txBody>
      </p:sp>
      <p:pic>
        <p:nvPicPr>
          <p:cNvPr id="11266" name="Picture 2" descr="Image result for luther hym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9212" y="533400"/>
            <a:ext cx="325290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Katharine von Bo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764" y="3886200"/>
            <a:ext cx="2567803" cy="251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3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868362"/>
          </a:xfrm>
        </p:spPr>
        <p:txBody>
          <a:bodyPr/>
          <a:lstStyle/>
          <a:p>
            <a:r>
              <a:rPr lang="en-US" dirty="0" smtClean="0"/>
              <a:t>Philip Melanchthon</a:t>
            </a:r>
            <a:endParaRPr lang="en-US" dirty="0"/>
          </a:p>
        </p:txBody>
      </p:sp>
      <p:sp>
        <p:nvSpPr>
          <p:cNvPr id="3" name="Content Placeholder 2"/>
          <p:cNvSpPr>
            <a:spLocks noGrp="1"/>
          </p:cNvSpPr>
          <p:nvPr>
            <p:ph idx="1"/>
          </p:nvPr>
        </p:nvSpPr>
        <p:spPr>
          <a:xfrm>
            <a:off x="457200" y="1295400"/>
            <a:ext cx="4267200" cy="5410200"/>
          </a:xfrm>
        </p:spPr>
        <p:txBody>
          <a:bodyPr>
            <a:normAutofit fontScale="77500" lnSpcReduction="20000"/>
          </a:bodyPr>
          <a:lstStyle/>
          <a:p>
            <a:r>
              <a:rPr lang="en-US" dirty="0" smtClean="0"/>
              <a:t>Luther’s friend and advisor from 1521 on</a:t>
            </a:r>
          </a:p>
          <a:p>
            <a:r>
              <a:rPr lang="en-US" dirty="0" smtClean="0"/>
              <a:t>Opposite of Luther in temperament – quiet, scholarly, gentle, courteous, conciliatory</a:t>
            </a:r>
          </a:p>
          <a:p>
            <a:r>
              <a:rPr lang="en-US" dirty="0" smtClean="0"/>
              <a:t>1530 – wrote </a:t>
            </a:r>
            <a:r>
              <a:rPr lang="en-US" u="sng" dirty="0" smtClean="0"/>
              <a:t>The Augsburg Confession</a:t>
            </a:r>
            <a:endParaRPr lang="en-US" dirty="0" smtClean="0"/>
          </a:p>
          <a:p>
            <a:pPr lvl="1"/>
            <a:r>
              <a:rPr lang="en-US" dirty="0" smtClean="0"/>
              <a:t>Rejected by the Emperor, but accepted by nine German princes</a:t>
            </a:r>
          </a:p>
          <a:p>
            <a:r>
              <a:rPr lang="en-US" dirty="0" smtClean="0"/>
              <a:t>1555 – “The Peace of Augsburg” – ends religious wars for 60 years</a:t>
            </a:r>
          </a:p>
          <a:p>
            <a:pPr lvl="1"/>
            <a:r>
              <a:rPr lang="en-US" dirty="0" smtClean="0"/>
              <a:t>Rulers determine whether the churches under their reign will be Lutheran or Catholic</a:t>
            </a:r>
          </a:p>
        </p:txBody>
      </p:sp>
      <p:pic>
        <p:nvPicPr>
          <p:cNvPr id="10242" name="Picture 2" descr="Image result for Philip Melancht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57400"/>
            <a:ext cx="347737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2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3810000" cy="4953000"/>
          </a:xfrm>
        </p:spPr>
        <p:txBody>
          <a:bodyPr>
            <a:normAutofit fontScale="92500" lnSpcReduction="20000"/>
          </a:bodyPr>
          <a:lstStyle/>
          <a:p>
            <a:r>
              <a:rPr lang="en-US" dirty="0"/>
              <a:t>Born in 1483 in central Germany</a:t>
            </a:r>
          </a:p>
          <a:p>
            <a:r>
              <a:rPr lang="en-US" dirty="0"/>
              <a:t>Father – mine worker who became mine owner</a:t>
            </a:r>
          </a:p>
          <a:p>
            <a:pPr lvl="1"/>
            <a:r>
              <a:rPr lang="en-US" dirty="0"/>
              <a:t>Hard and austere man; pushed Martin to be a lawyer</a:t>
            </a:r>
          </a:p>
          <a:p>
            <a:r>
              <a:rPr lang="en-US" dirty="0"/>
              <a:t>The thunderstorm and the monastery</a:t>
            </a:r>
          </a:p>
          <a:p>
            <a:pPr lvl="1"/>
            <a:r>
              <a:rPr lang="en-US" dirty="0" smtClean="0"/>
              <a:t>Doubts and guilt</a:t>
            </a:r>
          </a:p>
          <a:p>
            <a:pPr lvl="1"/>
            <a:r>
              <a:rPr lang="en-US" dirty="0" smtClean="0"/>
              <a:t>Disillusioning trip to Rome</a:t>
            </a:r>
            <a:endParaRPr lang="en-US" dirty="0"/>
          </a:p>
        </p:txBody>
      </p:sp>
      <p:pic>
        <p:nvPicPr>
          <p:cNvPr id="1026" name="Picture 2" descr="Image result for Martin Lu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088423"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799"/>
            <a:ext cx="7315200" cy="769441"/>
          </a:xfrm>
          <a:prstGeom prst="rect">
            <a:avLst/>
          </a:prstGeom>
          <a:noFill/>
        </p:spPr>
        <p:txBody>
          <a:bodyPr wrap="square" rtlCol="0">
            <a:spAutoFit/>
          </a:bodyPr>
          <a:lstStyle/>
          <a:p>
            <a:r>
              <a:rPr lang="en-US" sz="4400" dirty="0"/>
              <a:t>Martin Luther</a:t>
            </a:r>
          </a:p>
        </p:txBody>
      </p:sp>
    </p:spTree>
    <p:extLst>
      <p:ext uri="{BB962C8B-B14F-4D97-AF65-F5344CB8AC3E}">
        <p14:creationId xmlns:p14="http://schemas.microsoft.com/office/powerpoint/2010/main" val="152822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7467600" cy="5715000"/>
          </a:xfrm>
        </p:spPr>
        <p:txBody>
          <a:bodyPr>
            <a:normAutofit fontScale="85000" lnSpcReduction="20000"/>
          </a:bodyPr>
          <a:lstStyle/>
          <a:p>
            <a:pPr marL="36576" indent="0">
              <a:buNone/>
            </a:pPr>
            <a:endParaRPr lang="en-US" dirty="0"/>
          </a:p>
          <a:p>
            <a:pPr marL="36576" indent="0">
              <a:buNone/>
            </a:pPr>
            <a:r>
              <a:rPr lang="en-US" dirty="0" smtClean="0"/>
              <a:t>“He was a tough, four-square man of peasant stock, with deep-set disturbing eyes and a character as open as daylight.  His mind was active and vigorous, but he was no gymnast of the intellect, a man earnest and persevering rather than subtle and delicate in discrimination.  His friends always respected him with an affectionate and sometimes rueful regard, knowing that he held nothing back from them, erected no screen, allowed them to touch his real inwardness.  He never ceased to be a peasant, and was proud of his peasant blood.  He could be rough in language, vulgar, crude, coarse.  He had humor and loud laughter, but not wit.”</a:t>
            </a:r>
          </a:p>
          <a:p>
            <a:pPr marL="36576" indent="0">
              <a:buNone/>
            </a:pPr>
            <a:r>
              <a:rPr lang="en-US" dirty="0"/>
              <a:t>	</a:t>
            </a:r>
            <a:r>
              <a:rPr lang="en-US" dirty="0" smtClean="0"/>
              <a:t>			          Owen Chadwick</a:t>
            </a:r>
          </a:p>
        </p:txBody>
      </p:sp>
    </p:spTree>
    <p:extLst>
      <p:ext uri="{BB962C8B-B14F-4D97-AF65-F5344CB8AC3E}">
        <p14:creationId xmlns:p14="http://schemas.microsoft.com/office/powerpoint/2010/main" val="119627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868362"/>
          </a:xfrm>
        </p:spPr>
        <p:txBody>
          <a:bodyPr/>
          <a:lstStyle/>
          <a:p>
            <a:r>
              <a:rPr lang="en-US" dirty="0" smtClean="0"/>
              <a:t>Luther in Wittenberg</a:t>
            </a:r>
            <a:endParaRPr lang="en-US" dirty="0"/>
          </a:p>
        </p:txBody>
      </p:sp>
      <p:sp>
        <p:nvSpPr>
          <p:cNvPr id="3" name="Content Placeholder 2"/>
          <p:cNvSpPr>
            <a:spLocks noGrp="1"/>
          </p:cNvSpPr>
          <p:nvPr>
            <p:ph idx="1"/>
          </p:nvPr>
        </p:nvSpPr>
        <p:spPr>
          <a:xfrm>
            <a:off x="381000" y="1143000"/>
            <a:ext cx="7467600" cy="2895600"/>
          </a:xfrm>
        </p:spPr>
        <p:txBody>
          <a:bodyPr>
            <a:normAutofit lnSpcReduction="10000"/>
          </a:bodyPr>
          <a:lstStyle/>
          <a:p>
            <a:r>
              <a:rPr lang="en-US" dirty="0" smtClean="0"/>
              <a:t>teaching on Psalms</a:t>
            </a:r>
          </a:p>
          <a:p>
            <a:pPr lvl="1"/>
            <a:r>
              <a:rPr lang="en-US" dirty="0" smtClean="0"/>
              <a:t>The love of God</a:t>
            </a:r>
          </a:p>
          <a:p>
            <a:r>
              <a:rPr lang="en-US" dirty="0" smtClean="0"/>
              <a:t>teaching on Romans</a:t>
            </a:r>
          </a:p>
          <a:p>
            <a:pPr lvl="1"/>
            <a:r>
              <a:rPr lang="en-US" dirty="0" smtClean="0"/>
              <a:t>Man’s inability to do good</a:t>
            </a:r>
          </a:p>
          <a:p>
            <a:pPr lvl="1"/>
            <a:r>
              <a:rPr lang="en-US" dirty="0" smtClean="0"/>
              <a:t>“The just shall live by faith”</a:t>
            </a:r>
          </a:p>
          <a:p>
            <a:pPr lvl="1"/>
            <a:r>
              <a:rPr lang="en-US" dirty="0" smtClean="0"/>
              <a:t>“The righteousness of God” – God’s gift</a:t>
            </a:r>
            <a:endParaRPr lang="en-US" dirty="0"/>
          </a:p>
        </p:txBody>
      </p:sp>
      <p:pic>
        <p:nvPicPr>
          <p:cNvPr id="2050" name="Picture 2" descr="https://upload.wikimedia.org/wikipedia/commons/thumb/c/cf/Wittenberg-1536.jpg/800px-Wittenberg-1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198189"/>
            <a:ext cx="5029200" cy="240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9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Johann Tetzel and the Indulgences</a:t>
            </a:r>
            <a:endParaRPr lang="en-US" dirty="0"/>
          </a:p>
        </p:txBody>
      </p:sp>
      <p:sp>
        <p:nvSpPr>
          <p:cNvPr id="3" name="Content Placeholder 2"/>
          <p:cNvSpPr>
            <a:spLocks noGrp="1"/>
          </p:cNvSpPr>
          <p:nvPr>
            <p:ph idx="1"/>
          </p:nvPr>
        </p:nvSpPr>
        <p:spPr>
          <a:xfrm>
            <a:off x="457200" y="1600200"/>
            <a:ext cx="4800600" cy="4525963"/>
          </a:xfrm>
        </p:spPr>
        <p:txBody>
          <a:bodyPr>
            <a:normAutofit fontScale="92500" lnSpcReduction="10000"/>
          </a:bodyPr>
          <a:lstStyle/>
          <a:p>
            <a:r>
              <a:rPr lang="en-US" dirty="0" smtClean="0"/>
              <a:t>The debt of Archbishop Albert of Mainz and the rebuilding of St. Peter’s in Rome</a:t>
            </a:r>
            <a:endParaRPr lang="en-US" dirty="0"/>
          </a:p>
          <a:p>
            <a:r>
              <a:rPr lang="en-US" dirty="0" smtClean="0"/>
              <a:t>“When the coin in the coffer rings, the soul from purgatory springs”</a:t>
            </a:r>
          </a:p>
          <a:p>
            <a:r>
              <a:rPr lang="en-US" dirty="0" smtClean="0"/>
              <a:t>“Place your penny on the drum, the pearly gates open and in strolls mum”</a:t>
            </a:r>
            <a:endParaRPr lang="en-US" dirty="0"/>
          </a:p>
        </p:txBody>
      </p:sp>
      <p:pic>
        <p:nvPicPr>
          <p:cNvPr id="3074" name="Picture 2" descr="Image result for johann tetz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28773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63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95 Theses on the Indulgences”</a:t>
            </a:r>
            <a:endParaRPr lang="en-US" dirty="0"/>
          </a:p>
        </p:txBody>
      </p:sp>
      <p:sp>
        <p:nvSpPr>
          <p:cNvPr id="3" name="Content Placeholder 2"/>
          <p:cNvSpPr>
            <a:spLocks noGrp="1"/>
          </p:cNvSpPr>
          <p:nvPr>
            <p:ph idx="1"/>
          </p:nvPr>
        </p:nvSpPr>
        <p:spPr>
          <a:xfrm>
            <a:off x="4343400" y="1748286"/>
            <a:ext cx="4495800" cy="4572000"/>
          </a:xfrm>
        </p:spPr>
        <p:txBody>
          <a:bodyPr>
            <a:normAutofit lnSpcReduction="10000"/>
          </a:bodyPr>
          <a:lstStyle/>
          <a:p>
            <a:r>
              <a:rPr lang="en-US" dirty="0" smtClean="0"/>
              <a:t>All Saints’ Eve, 1517</a:t>
            </a:r>
          </a:p>
          <a:p>
            <a:r>
              <a:rPr lang="en-US" dirty="0" smtClean="0"/>
              <a:t>Written in Latin – intended for scholarly debate</a:t>
            </a:r>
          </a:p>
          <a:p>
            <a:r>
              <a:rPr lang="en-US" dirty="0" smtClean="0"/>
              <a:t>No mention of justification by faith or any other core Reformation doctrine</a:t>
            </a:r>
          </a:p>
          <a:p>
            <a:r>
              <a:rPr lang="en-US" dirty="0" smtClean="0"/>
              <a:t>Protested the abuse of indulgences</a:t>
            </a:r>
            <a:endParaRPr lang="en-US" dirty="0"/>
          </a:p>
        </p:txBody>
      </p:sp>
      <p:pic>
        <p:nvPicPr>
          <p:cNvPr id="4098" name="Picture 2" descr="Image result for 95 theses door wittenbe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17" y="1752599"/>
            <a:ext cx="3477883" cy="463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8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1143000"/>
          </a:xfrm>
        </p:spPr>
        <p:txBody>
          <a:bodyPr/>
          <a:lstStyle/>
          <a:p>
            <a:r>
              <a:rPr lang="en-US" dirty="0" smtClean="0"/>
              <a:t>Response to the 95 Theses</a:t>
            </a:r>
            <a:endParaRPr lang="en-US" dirty="0"/>
          </a:p>
        </p:txBody>
      </p:sp>
      <p:sp>
        <p:nvSpPr>
          <p:cNvPr id="3" name="Content Placeholder 2"/>
          <p:cNvSpPr>
            <a:spLocks noGrp="1"/>
          </p:cNvSpPr>
          <p:nvPr>
            <p:ph idx="1"/>
          </p:nvPr>
        </p:nvSpPr>
        <p:spPr>
          <a:xfrm>
            <a:off x="304800" y="1371600"/>
            <a:ext cx="5486400" cy="5181600"/>
          </a:xfrm>
        </p:spPr>
        <p:txBody>
          <a:bodyPr>
            <a:normAutofit fontScale="85000" lnSpcReduction="20000"/>
          </a:bodyPr>
          <a:lstStyle/>
          <a:p>
            <a:r>
              <a:rPr lang="en-US" dirty="0" smtClean="0"/>
              <a:t>Theses are printed and spread throughout Germany</a:t>
            </a:r>
          </a:p>
          <a:p>
            <a:r>
              <a:rPr lang="en-US" dirty="0" smtClean="0"/>
              <a:t>Johann Eck – debate with Luther (1519)</a:t>
            </a:r>
          </a:p>
          <a:p>
            <a:pPr lvl="1"/>
            <a:r>
              <a:rPr lang="en-US" dirty="0" smtClean="0"/>
              <a:t>The central issue:  Is Scripture or the Pope the final authority?</a:t>
            </a:r>
          </a:p>
          <a:p>
            <a:pPr lvl="1"/>
            <a:r>
              <a:rPr lang="en-US" dirty="0" smtClean="0"/>
              <a:t>Declares Luther to be a disciple of Jan Hus and forces Luther to admit Hus was right on some things</a:t>
            </a:r>
          </a:p>
          <a:p>
            <a:pPr lvl="1"/>
            <a:r>
              <a:rPr lang="en-US" dirty="0" smtClean="0"/>
              <a:t>1520 – Luther:  “We are all </a:t>
            </a:r>
            <a:r>
              <a:rPr lang="en-US" dirty="0" err="1" smtClean="0"/>
              <a:t>Hussites</a:t>
            </a:r>
            <a:r>
              <a:rPr lang="en-US" dirty="0" smtClean="0"/>
              <a:t>… St. Paul and St. Augustine are </a:t>
            </a:r>
            <a:r>
              <a:rPr lang="en-US" dirty="0" err="1" smtClean="0"/>
              <a:t>Hussites</a:t>
            </a:r>
            <a:r>
              <a:rPr lang="en-US" dirty="0" smtClean="0"/>
              <a:t>”</a:t>
            </a:r>
          </a:p>
          <a:p>
            <a:r>
              <a:rPr lang="en-US" dirty="0" smtClean="0"/>
              <a:t>Popular support for Luther grows; Elector Frederick of Saxony protects him</a:t>
            </a:r>
            <a:endParaRPr lang="en-US" dirty="0"/>
          </a:p>
        </p:txBody>
      </p:sp>
      <p:pic>
        <p:nvPicPr>
          <p:cNvPr id="5122" name="Picture 2" descr="Image result for Johann 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286000"/>
            <a:ext cx="2895600" cy="325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7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Luther’s Theology Spreads</a:t>
            </a:r>
            <a:endParaRPr lang="en-US" dirty="0"/>
          </a:p>
        </p:txBody>
      </p:sp>
      <p:sp>
        <p:nvSpPr>
          <p:cNvPr id="3" name="Content Placeholder 2"/>
          <p:cNvSpPr>
            <a:spLocks noGrp="1"/>
          </p:cNvSpPr>
          <p:nvPr>
            <p:ph idx="1"/>
          </p:nvPr>
        </p:nvSpPr>
        <p:spPr>
          <a:xfrm>
            <a:off x="4313208" y="1828800"/>
            <a:ext cx="4800600" cy="4525963"/>
          </a:xfrm>
        </p:spPr>
        <p:txBody>
          <a:bodyPr/>
          <a:lstStyle/>
          <a:p>
            <a:r>
              <a:rPr lang="en-US" dirty="0" smtClean="0"/>
              <a:t>“Sola Scriptura”</a:t>
            </a:r>
          </a:p>
          <a:p>
            <a:r>
              <a:rPr lang="en-US" dirty="0" smtClean="0"/>
              <a:t>“Sola Gratia”</a:t>
            </a:r>
          </a:p>
          <a:p>
            <a:r>
              <a:rPr lang="en-US" dirty="0" smtClean="0"/>
              <a:t>“Sola Fide”</a:t>
            </a:r>
          </a:p>
          <a:p>
            <a:r>
              <a:rPr lang="en-US" dirty="0" smtClean="0"/>
              <a:t>“priesthood of all believers”</a:t>
            </a:r>
          </a:p>
          <a:p>
            <a:pPr lvl="1"/>
            <a:r>
              <a:rPr lang="en-US" dirty="0" smtClean="0"/>
              <a:t>Laypeople – especially princes and kings – must reform the church</a:t>
            </a:r>
            <a:endParaRPr lang="en-US" dirty="0"/>
          </a:p>
        </p:txBody>
      </p:sp>
      <p:pic>
        <p:nvPicPr>
          <p:cNvPr id="6146" name="Picture 2" descr="Image result for luther bi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14600"/>
            <a:ext cx="381439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1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792162"/>
          </a:xfrm>
        </p:spPr>
        <p:txBody>
          <a:bodyPr>
            <a:normAutofit fontScale="90000"/>
          </a:bodyPr>
          <a:lstStyle/>
          <a:p>
            <a:r>
              <a:rPr lang="en-US" dirty="0" smtClean="0"/>
              <a:t>Luther Condemned</a:t>
            </a:r>
            <a:endParaRPr lang="en-US" dirty="0"/>
          </a:p>
        </p:txBody>
      </p:sp>
      <p:sp>
        <p:nvSpPr>
          <p:cNvPr id="3" name="Content Placeholder 2"/>
          <p:cNvSpPr>
            <a:spLocks noGrp="1"/>
          </p:cNvSpPr>
          <p:nvPr>
            <p:ph idx="1"/>
          </p:nvPr>
        </p:nvSpPr>
        <p:spPr>
          <a:xfrm>
            <a:off x="228600" y="990600"/>
            <a:ext cx="8610600" cy="3124201"/>
          </a:xfrm>
        </p:spPr>
        <p:txBody>
          <a:bodyPr>
            <a:normAutofit fontScale="85000" lnSpcReduction="20000"/>
          </a:bodyPr>
          <a:lstStyle/>
          <a:p>
            <a:r>
              <a:rPr lang="en-US" dirty="0" smtClean="0"/>
              <a:t>1520 – Papal bull “</a:t>
            </a:r>
            <a:r>
              <a:rPr lang="en-US" dirty="0" err="1" smtClean="0"/>
              <a:t>Exsurge</a:t>
            </a:r>
            <a:r>
              <a:rPr lang="en-US" dirty="0" smtClean="0"/>
              <a:t> </a:t>
            </a:r>
            <a:r>
              <a:rPr lang="en-US" dirty="0" err="1" smtClean="0"/>
              <a:t>Domine</a:t>
            </a:r>
            <a:r>
              <a:rPr lang="en-US" dirty="0" smtClean="0"/>
              <a:t>” is issued proclaiming Luther to be a heretic</a:t>
            </a:r>
          </a:p>
          <a:p>
            <a:pPr lvl="1"/>
            <a:r>
              <a:rPr lang="en-US" dirty="0" smtClean="0"/>
              <a:t>Luther and followers burn the bull and other books containing church law and decrees</a:t>
            </a:r>
          </a:p>
          <a:p>
            <a:r>
              <a:rPr lang="en-US" dirty="0" smtClean="0"/>
              <a:t>1521 – Luther is excommunicated</a:t>
            </a:r>
          </a:p>
          <a:p>
            <a:r>
              <a:rPr lang="en-US" dirty="0" smtClean="0"/>
              <a:t>Charles V, Holy Roman </a:t>
            </a:r>
            <a:r>
              <a:rPr lang="en-US" dirty="0" smtClean="0"/>
              <a:t>Emperor</a:t>
            </a:r>
            <a:r>
              <a:rPr lang="en-US" dirty="0" smtClean="0"/>
              <a:t>, calls for the Diet of Worms to resolve the issue</a:t>
            </a:r>
          </a:p>
          <a:p>
            <a:pPr lvl="1"/>
            <a:r>
              <a:rPr lang="en-US" dirty="0" smtClean="0"/>
              <a:t>Luther expects to debate; only asked 2 questions – “Are these your writings?  Will you recant?”</a:t>
            </a:r>
            <a:endParaRPr lang="en-US" dirty="0"/>
          </a:p>
        </p:txBody>
      </p:sp>
      <p:pic>
        <p:nvPicPr>
          <p:cNvPr id="7170" name="Picture 2" descr="Image result for Diet of Worms Lu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91000"/>
            <a:ext cx="4628573" cy="244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79333"/>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10304</TotalTime>
  <Words>758</Words>
  <Application>Microsoft Office PowerPoint</Application>
  <PresentationFormat>On-screen Show (4:3)</PresentationFormat>
  <Paragraphs>66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Technic</vt:lpstr>
      <vt:lpstr>Martin luther and the reformation in Germany</vt:lpstr>
      <vt:lpstr>PowerPoint Presentation</vt:lpstr>
      <vt:lpstr>PowerPoint Presentation</vt:lpstr>
      <vt:lpstr>Luther in Wittenberg</vt:lpstr>
      <vt:lpstr>Johann Tetzel and the Indulgences</vt:lpstr>
      <vt:lpstr>“The 95 Theses on the Indulgences”</vt:lpstr>
      <vt:lpstr>Response to the 95 Theses</vt:lpstr>
      <vt:lpstr>Luther’s Theology Spreads</vt:lpstr>
      <vt:lpstr>Luther Condemned</vt:lpstr>
      <vt:lpstr>PowerPoint Presentation</vt:lpstr>
      <vt:lpstr>Luther at Wartburg Castle</vt:lpstr>
      <vt:lpstr>Back in Wittenberg</vt:lpstr>
      <vt:lpstr>Philip Melanchthon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Kiehl</dc:creator>
  <cp:lastModifiedBy>Dan Kiehl</cp:lastModifiedBy>
  <cp:revision>47</cp:revision>
  <dcterms:created xsi:type="dcterms:W3CDTF">2018-01-03T17:45:46Z</dcterms:created>
  <dcterms:modified xsi:type="dcterms:W3CDTF">2018-01-14T11:51:23Z</dcterms:modified>
</cp:coreProperties>
</file>