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3" r:id="rId5"/>
    <p:sldId id="260" r:id="rId6"/>
    <p:sldId id="261" r:id="rId7"/>
    <p:sldId id="262"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96553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81004-0CEA-4A1D-8185-7159D1602A4A}"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711EF-8B2C-443E-AA7C-0E83E3370C09}" type="slidenum">
              <a:rPr lang="en-US" smtClean="0"/>
              <a:t>‹#›</a:t>
            </a:fld>
            <a:endParaRPr lang="en-US"/>
          </a:p>
        </p:txBody>
      </p:sp>
    </p:spTree>
    <p:extLst>
      <p:ext uri="{BB962C8B-B14F-4D97-AF65-F5344CB8AC3E}">
        <p14:creationId xmlns:p14="http://schemas.microsoft.com/office/powerpoint/2010/main" val="263850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81004-0CEA-4A1D-8185-7159D1602A4A}"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711EF-8B2C-443E-AA7C-0E83E3370C09}" type="slidenum">
              <a:rPr lang="en-US" smtClean="0"/>
              <a:t>‹#›</a:t>
            </a:fld>
            <a:endParaRPr lang="en-US"/>
          </a:p>
        </p:txBody>
      </p:sp>
    </p:spTree>
    <p:extLst>
      <p:ext uri="{BB962C8B-B14F-4D97-AF65-F5344CB8AC3E}">
        <p14:creationId xmlns:p14="http://schemas.microsoft.com/office/powerpoint/2010/main" val="138908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81004-0CEA-4A1D-8185-7159D1602A4A}"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711EF-8B2C-443E-AA7C-0E83E3370C09}" type="slidenum">
              <a:rPr lang="en-US" smtClean="0"/>
              <a:t>‹#›</a:t>
            </a:fld>
            <a:endParaRPr lang="en-US"/>
          </a:p>
        </p:txBody>
      </p:sp>
    </p:spTree>
    <p:extLst>
      <p:ext uri="{BB962C8B-B14F-4D97-AF65-F5344CB8AC3E}">
        <p14:creationId xmlns:p14="http://schemas.microsoft.com/office/powerpoint/2010/main" val="1126854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381004-0CEA-4A1D-8185-7159D1602A4A}"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711EF-8B2C-443E-AA7C-0E83E3370C09}" type="slidenum">
              <a:rPr lang="en-US" smtClean="0"/>
              <a:t>‹#›</a:t>
            </a:fld>
            <a:endParaRPr lang="en-US"/>
          </a:p>
        </p:txBody>
      </p:sp>
    </p:spTree>
    <p:extLst>
      <p:ext uri="{BB962C8B-B14F-4D97-AF65-F5344CB8AC3E}">
        <p14:creationId xmlns:p14="http://schemas.microsoft.com/office/powerpoint/2010/main" val="299624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381004-0CEA-4A1D-8185-7159D1602A4A}"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711EF-8B2C-443E-AA7C-0E83E3370C09}" type="slidenum">
              <a:rPr lang="en-US" smtClean="0"/>
              <a:t>‹#›</a:t>
            </a:fld>
            <a:endParaRPr lang="en-US"/>
          </a:p>
        </p:txBody>
      </p:sp>
    </p:spTree>
    <p:extLst>
      <p:ext uri="{BB962C8B-B14F-4D97-AF65-F5344CB8AC3E}">
        <p14:creationId xmlns:p14="http://schemas.microsoft.com/office/powerpoint/2010/main" val="293429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381004-0CEA-4A1D-8185-7159D1602A4A}"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711EF-8B2C-443E-AA7C-0E83E3370C09}" type="slidenum">
              <a:rPr lang="en-US" smtClean="0"/>
              <a:t>‹#›</a:t>
            </a:fld>
            <a:endParaRPr lang="en-US"/>
          </a:p>
        </p:txBody>
      </p:sp>
    </p:spTree>
    <p:extLst>
      <p:ext uri="{BB962C8B-B14F-4D97-AF65-F5344CB8AC3E}">
        <p14:creationId xmlns:p14="http://schemas.microsoft.com/office/powerpoint/2010/main" val="59287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381004-0CEA-4A1D-8185-7159D1602A4A}"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711EF-8B2C-443E-AA7C-0E83E3370C09}" type="slidenum">
              <a:rPr lang="en-US" smtClean="0"/>
              <a:t>‹#›</a:t>
            </a:fld>
            <a:endParaRPr lang="en-US"/>
          </a:p>
        </p:txBody>
      </p:sp>
    </p:spTree>
    <p:extLst>
      <p:ext uri="{BB962C8B-B14F-4D97-AF65-F5344CB8AC3E}">
        <p14:creationId xmlns:p14="http://schemas.microsoft.com/office/powerpoint/2010/main" val="3925159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81004-0CEA-4A1D-8185-7159D1602A4A}"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711EF-8B2C-443E-AA7C-0E83E3370C09}" type="slidenum">
              <a:rPr lang="en-US" smtClean="0"/>
              <a:t>‹#›</a:t>
            </a:fld>
            <a:endParaRPr lang="en-US"/>
          </a:p>
        </p:txBody>
      </p:sp>
    </p:spTree>
    <p:extLst>
      <p:ext uri="{BB962C8B-B14F-4D97-AF65-F5344CB8AC3E}">
        <p14:creationId xmlns:p14="http://schemas.microsoft.com/office/powerpoint/2010/main" val="17125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81004-0CEA-4A1D-8185-7159D1602A4A}"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711EF-8B2C-443E-AA7C-0E83E3370C09}" type="slidenum">
              <a:rPr lang="en-US" smtClean="0"/>
              <a:t>‹#›</a:t>
            </a:fld>
            <a:endParaRPr lang="en-US"/>
          </a:p>
        </p:txBody>
      </p:sp>
    </p:spTree>
    <p:extLst>
      <p:ext uri="{BB962C8B-B14F-4D97-AF65-F5344CB8AC3E}">
        <p14:creationId xmlns:p14="http://schemas.microsoft.com/office/powerpoint/2010/main" val="2093431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81004-0CEA-4A1D-8185-7159D1602A4A}"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711EF-8B2C-443E-AA7C-0E83E3370C09}" type="slidenum">
              <a:rPr lang="en-US" smtClean="0"/>
              <a:t>‹#›</a:t>
            </a:fld>
            <a:endParaRPr lang="en-US"/>
          </a:p>
        </p:txBody>
      </p:sp>
    </p:spTree>
    <p:extLst>
      <p:ext uri="{BB962C8B-B14F-4D97-AF65-F5344CB8AC3E}">
        <p14:creationId xmlns:p14="http://schemas.microsoft.com/office/powerpoint/2010/main" val="426675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81004-0CEA-4A1D-8185-7159D1602A4A}" type="datetimeFigureOut">
              <a:rPr lang="en-US" smtClean="0"/>
              <a:t>2/15/2017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711EF-8B2C-443E-AA7C-0E83E3370C09}" type="slidenum">
              <a:rPr lang="en-US" smtClean="0"/>
              <a:t>‹#›</a:t>
            </a:fld>
            <a:endParaRPr lang="en-US"/>
          </a:p>
        </p:txBody>
      </p:sp>
    </p:spTree>
    <p:extLst>
      <p:ext uri="{BB962C8B-B14F-4D97-AF65-F5344CB8AC3E}">
        <p14:creationId xmlns:p14="http://schemas.microsoft.com/office/powerpoint/2010/main" val="3957262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5138928"/>
          </a:xfrm>
          <a:prstGeom prst="rect">
            <a:avLst/>
          </a:prstGeom>
        </p:spPr>
      </p:pic>
      <p:sp>
        <p:nvSpPr>
          <p:cNvPr id="3" name="Subtitle 2"/>
          <p:cNvSpPr>
            <a:spLocks noGrp="1"/>
          </p:cNvSpPr>
          <p:nvPr>
            <p:ph type="subTitle" idx="1"/>
          </p:nvPr>
        </p:nvSpPr>
        <p:spPr>
          <a:xfrm>
            <a:off x="1371600" y="5867400"/>
            <a:ext cx="6400800" cy="609600"/>
          </a:xfrm>
        </p:spPr>
        <p:txBody>
          <a:bodyPr/>
          <a:lstStyle/>
          <a:p>
            <a:r>
              <a:rPr lang="en-US" b="1" dirty="0" smtClean="0"/>
              <a:t>Lesson #6 - Inerrancy</a:t>
            </a:r>
            <a:endParaRPr lang="en-US" b="1" dirty="0"/>
          </a:p>
        </p:txBody>
      </p:sp>
    </p:spTree>
    <p:extLst>
      <p:ext uri="{BB962C8B-B14F-4D97-AF65-F5344CB8AC3E}">
        <p14:creationId xmlns:p14="http://schemas.microsoft.com/office/powerpoint/2010/main" val="2883686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Creation Contradictions?</a:t>
            </a:r>
            <a:endParaRPr lang="en-US" dirty="0"/>
          </a:p>
        </p:txBody>
      </p:sp>
      <p:sp>
        <p:nvSpPr>
          <p:cNvPr id="3" name="Content Placeholder 2"/>
          <p:cNvSpPr>
            <a:spLocks noGrp="1"/>
          </p:cNvSpPr>
          <p:nvPr>
            <p:ph idx="1"/>
          </p:nvPr>
        </p:nvSpPr>
        <p:spPr>
          <a:xfrm>
            <a:off x="622540" y="3733800"/>
            <a:ext cx="7911860" cy="2773363"/>
          </a:xfrm>
        </p:spPr>
        <p:txBody>
          <a:bodyPr>
            <a:normAutofit fontScale="70000" lnSpcReduction="20000"/>
          </a:bodyPr>
          <a:lstStyle/>
          <a:p>
            <a:r>
              <a:rPr lang="en-US" dirty="0" smtClean="0"/>
              <a:t>6 Days or 1 Day?</a:t>
            </a:r>
          </a:p>
          <a:p>
            <a:pPr lvl="1"/>
            <a:r>
              <a:rPr lang="en-US" dirty="0" smtClean="0"/>
              <a:t>“…in the </a:t>
            </a:r>
            <a:r>
              <a:rPr lang="en-US" i="1" dirty="0" smtClean="0"/>
              <a:t>day</a:t>
            </a:r>
            <a:r>
              <a:rPr lang="en-US" dirty="0" smtClean="0"/>
              <a:t> that the LORD God made the earth and the heavens.”                                             							 Genesis 2:4</a:t>
            </a:r>
          </a:p>
          <a:p>
            <a:r>
              <a:rPr lang="en-US" dirty="0" smtClean="0"/>
              <a:t>Plants &amp; Animals First, or Man First?</a:t>
            </a:r>
          </a:p>
          <a:p>
            <a:pPr lvl="1"/>
            <a:r>
              <a:rPr lang="en-US" dirty="0" smtClean="0"/>
              <a:t>“When no bush of the field was yet in the land and no small plant of the field had yet sprung up… </a:t>
            </a:r>
            <a:r>
              <a:rPr lang="en-US" i="1" dirty="0" smtClean="0"/>
              <a:t>then the LORD God formed the man</a:t>
            </a:r>
            <a:r>
              <a:rPr lang="en-US" dirty="0" smtClean="0"/>
              <a:t> of dust from the ground…”                                           Genesis 2:5-7</a:t>
            </a:r>
          </a:p>
          <a:p>
            <a:pPr lvl="1"/>
            <a:r>
              <a:rPr lang="en-US" dirty="0" smtClean="0"/>
              <a:t>“Now out of the ground the LORD God </a:t>
            </a:r>
            <a:r>
              <a:rPr lang="en-US" i="1" dirty="0" smtClean="0"/>
              <a:t>had formed </a:t>
            </a:r>
            <a:r>
              <a:rPr lang="en-US" dirty="0" smtClean="0"/>
              <a:t>every beast of the field and every bird of the heavens…”                     Genesis 2:19</a:t>
            </a:r>
            <a:endParaRPr lang="en-US" dirty="0"/>
          </a:p>
        </p:txBody>
      </p:sp>
      <p:pic>
        <p:nvPicPr>
          <p:cNvPr id="9218" name="Picture 2" descr="Image result for Garden of E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480540" cy="237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162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Nativity Contradictions?</a:t>
            </a:r>
            <a:endParaRPr lang="en-US" dirty="0"/>
          </a:p>
        </p:txBody>
      </p:sp>
      <p:sp>
        <p:nvSpPr>
          <p:cNvPr id="3" name="Content Placeholder 2"/>
          <p:cNvSpPr>
            <a:spLocks noGrp="1"/>
          </p:cNvSpPr>
          <p:nvPr>
            <p:ph idx="1"/>
          </p:nvPr>
        </p:nvSpPr>
        <p:spPr>
          <a:xfrm>
            <a:off x="381000" y="3657600"/>
            <a:ext cx="8382000" cy="3001963"/>
          </a:xfrm>
        </p:spPr>
        <p:txBody>
          <a:bodyPr>
            <a:normAutofit fontScale="77500" lnSpcReduction="20000"/>
          </a:bodyPr>
          <a:lstStyle/>
          <a:p>
            <a:r>
              <a:rPr lang="en-US" dirty="0" smtClean="0"/>
              <a:t>Bethlehem and Nazareth</a:t>
            </a:r>
          </a:p>
          <a:p>
            <a:r>
              <a:rPr lang="en-US" dirty="0" smtClean="0"/>
              <a:t>Different </a:t>
            </a:r>
            <a:r>
              <a:rPr lang="en-US" dirty="0" err="1" smtClean="0"/>
              <a:t>Geneaologies</a:t>
            </a:r>
            <a:endParaRPr lang="en-US" dirty="0" smtClean="0"/>
          </a:p>
          <a:p>
            <a:pPr lvl="1"/>
            <a:r>
              <a:rPr lang="en-US" dirty="0" smtClean="0"/>
              <a:t>“…and Jacob the father of Joseph the husband of Mary, of whom Jesus was born, who is called Christ.”                     Matthew 1:16</a:t>
            </a:r>
          </a:p>
          <a:p>
            <a:pPr lvl="1"/>
            <a:r>
              <a:rPr lang="en-US" dirty="0" smtClean="0"/>
              <a:t>“Jesus, when he began his ministry, was about thirty years of age, being the son (as was supposed) of Joseph, the son of Heli…” 						                     Luke 3:23</a:t>
            </a:r>
            <a:r>
              <a:rPr lang="en-US" dirty="0" smtClean="0"/>
              <a:t> </a:t>
            </a:r>
          </a:p>
          <a:p>
            <a:pPr lvl="1"/>
            <a:r>
              <a:rPr lang="en-US" dirty="0" smtClean="0"/>
              <a:t>Matthew: through Joseph </a:t>
            </a:r>
          </a:p>
          <a:p>
            <a:pPr lvl="1"/>
            <a:r>
              <a:rPr lang="en-US" dirty="0" smtClean="0"/>
              <a:t>Luke: through Mary</a:t>
            </a:r>
          </a:p>
        </p:txBody>
      </p:sp>
      <p:pic>
        <p:nvPicPr>
          <p:cNvPr id="1024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1295400"/>
            <a:ext cx="42672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831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Resurrection Contradictions?</a:t>
            </a:r>
            <a:endParaRPr lang="en-US" dirty="0"/>
          </a:p>
        </p:txBody>
      </p:sp>
      <p:sp>
        <p:nvSpPr>
          <p:cNvPr id="3" name="Content Placeholder 2"/>
          <p:cNvSpPr>
            <a:spLocks noGrp="1"/>
          </p:cNvSpPr>
          <p:nvPr>
            <p:ph idx="1"/>
          </p:nvPr>
        </p:nvSpPr>
        <p:spPr>
          <a:xfrm>
            <a:off x="304800" y="1143000"/>
            <a:ext cx="5181600" cy="5562600"/>
          </a:xfrm>
        </p:spPr>
        <p:txBody>
          <a:bodyPr>
            <a:normAutofit fontScale="70000" lnSpcReduction="20000"/>
          </a:bodyPr>
          <a:lstStyle/>
          <a:p>
            <a:r>
              <a:rPr lang="en-US" dirty="0" smtClean="0"/>
              <a:t>Matthew – 2 women (Mary Magdalene &amp; the other Mary); 1angel; departure to tell disciples; encounter with risen Jesus on the way</a:t>
            </a:r>
          </a:p>
          <a:p>
            <a:r>
              <a:rPr lang="en-US" dirty="0" smtClean="0"/>
              <a:t>Mark – 3 women (Mary Magdalene, Mary the mother of James, and Salome); 1 angel; women depart and tell no one</a:t>
            </a:r>
          </a:p>
          <a:p>
            <a:r>
              <a:rPr lang="en-US" dirty="0" smtClean="0"/>
              <a:t>Luke – more than 3 women (Mary Magdalene, Mary the mother of James, Joanna; others); 2 angels; trip back into the city to tell the disciples, who disbelieve; Peter’s trip to the tomb, finding it empty</a:t>
            </a:r>
          </a:p>
          <a:p>
            <a:r>
              <a:rPr lang="en-US" dirty="0" smtClean="0"/>
              <a:t>John – 1 woman (Mary Magdalene); departure to tell Peter and John the body is missing; Peter and John run to tomb; Mary later encounters 2 angels outside the tomb, then the risen Jesus; Mary runs to tell the disciples</a:t>
            </a:r>
          </a:p>
        </p:txBody>
      </p:sp>
      <p:pic>
        <p:nvPicPr>
          <p:cNvPr id="11266" name="Picture 2" descr="Image result for women at empty tom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447800"/>
            <a:ext cx="3048000" cy="470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302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8686800" cy="1143000"/>
          </a:xfrm>
        </p:spPr>
        <p:txBody>
          <a:bodyPr>
            <a:normAutofit fontScale="90000"/>
          </a:bodyPr>
          <a:lstStyle/>
          <a:p>
            <a:r>
              <a:rPr lang="en-US" dirty="0" smtClean="0"/>
              <a:t>A Possible Harmonization – </a:t>
            </a:r>
            <a:br>
              <a:rPr lang="en-US" dirty="0" smtClean="0"/>
            </a:br>
            <a:r>
              <a:rPr lang="en-US" dirty="0" smtClean="0"/>
              <a:t>George Elden Ladd, Fuller Theo. Seminary</a:t>
            </a:r>
            <a:endParaRPr lang="en-US" dirty="0"/>
          </a:p>
        </p:txBody>
      </p:sp>
      <p:sp>
        <p:nvSpPr>
          <p:cNvPr id="3" name="Content Placeholder 2"/>
          <p:cNvSpPr>
            <a:spLocks noGrp="1"/>
          </p:cNvSpPr>
          <p:nvPr>
            <p:ph idx="1"/>
          </p:nvPr>
        </p:nvSpPr>
        <p:spPr>
          <a:xfrm>
            <a:off x="304800" y="4267200"/>
            <a:ext cx="8610600" cy="2286000"/>
          </a:xfrm>
        </p:spPr>
        <p:txBody>
          <a:bodyPr>
            <a:normAutofit fontScale="77500" lnSpcReduction="20000"/>
          </a:bodyPr>
          <a:lstStyle/>
          <a:p>
            <a:r>
              <a:rPr lang="en-US" dirty="0" smtClean="0"/>
              <a:t>Four or more women approach tomb, see the stone rolled away</a:t>
            </a:r>
          </a:p>
          <a:p>
            <a:r>
              <a:rPr lang="en-US" dirty="0" smtClean="0"/>
              <a:t>Mary Magdalene rushes off to tell Peter and John the body is missing</a:t>
            </a:r>
          </a:p>
          <a:p>
            <a:r>
              <a:rPr lang="en-US" dirty="0" smtClean="0"/>
              <a:t>Other women encounter two angels at the tomb and hear of the resurrection; they leave and tell no one at first</a:t>
            </a:r>
          </a:p>
          <a:p>
            <a:r>
              <a:rPr lang="en-US" dirty="0" smtClean="0"/>
              <a:t>Jesus meets these women and sends them to tell the disciples</a:t>
            </a:r>
            <a:endParaRPr lang="en-US" dirty="0"/>
          </a:p>
        </p:txBody>
      </p:sp>
      <p:pic>
        <p:nvPicPr>
          <p:cNvPr id="13314" name="Picture 2" descr="Image result for women at the tom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610264"/>
            <a:ext cx="487679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64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57600"/>
            <a:ext cx="8229600" cy="2819400"/>
          </a:xfrm>
        </p:spPr>
        <p:txBody>
          <a:bodyPr>
            <a:normAutofit fontScale="77500" lnSpcReduction="20000"/>
          </a:bodyPr>
          <a:lstStyle/>
          <a:p>
            <a:r>
              <a:rPr lang="en-US" dirty="0" smtClean="0"/>
              <a:t>Peter and John, having been informed by Mary, go to the tomb, arrive after the group of women had left, and find it empty; they return to tell the disciples.</a:t>
            </a:r>
          </a:p>
          <a:p>
            <a:r>
              <a:rPr lang="en-US" dirty="0" smtClean="0"/>
              <a:t>Mary arrives at the tomb after Peter and John leave, not having heard the angels’ message yet; she encounters the two angels and then the risen Jesus.</a:t>
            </a:r>
          </a:p>
          <a:p>
            <a:r>
              <a:rPr lang="en-US" dirty="0" smtClean="0"/>
              <a:t>The group of women finally go to tell the disciples, and then Mary comes to tell the disciples her experience.</a:t>
            </a:r>
            <a:endParaRPr lang="en-US" dirty="0"/>
          </a:p>
        </p:txBody>
      </p:sp>
      <p:pic>
        <p:nvPicPr>
          <p:cNvPr id="12290" name="Picture 2" descr="Image result for mary magdalene peter jo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7611"/>
            <a:ext cx="475945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18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God-Breathed Word</a:t>
            </a:r>
            <a:endParaRPr lang="en-US" dirty="0"/>
          </a:p>
        </p:txBody>
      </p:sp>
      <p:sp>
        <p:nvSpPr>
          <p:cNvPr id="3" name="Content Placeholder 2"/>
          <p:cNvSpPr>
            <a:spLocks noGrp="1"/>
          </p:cNvSpPr>
          <p:nvPr>
            <p:ph idx="1"/>
          </p:nvPr>
        </p:nvSpPr>
        <p:spPr>
          <a:xfrm>
            <a:off x="304800" y="2819400"/>
            <a:ext cx="8534400" cy="3581400"/>
          </a:xfrm>
        </p:spPr>
        <p:txBody>
          <a:bodyPr>
            <a:normAutofit fontScale="70000" lnSpcReduction="20000"/>
          </a:bodyPr>
          <a:lstStyle/>
          <a:p>
            <a:r>
              <a:rPr lang="en-US" dirty="0" smtClean="0"/>
              <a:t>“</a:t>
            </a:r>
            <a:r>
              <a:rPr lang="en-US" i="1" dirty="0" smtClean="0"/>
              <a:t>All</a:t>
            </a:r>
            <a:r>
              <a:rPr lang="en-US" dirty="0" smtClean="0"/>
              <a:t> Scripture is </a:t>
            </a:r>
            <a:r>
              <a:rPr lang="en-US" i="1" dirty="0" smtClean="0"/>
              <a:t>breathed out </a:t>
            </a:r>
            <a:r>
              <a:rPr lang="en-US" dirty="0" smtClean="0"/>
              <a:t>by God and profitable for teaching, for reproof, for correction, and for training in righteousness, that the man of God may be complete, equipped for every good work.”                     							II Timothy 3:16</a:t>
            </a:r>
          </a:p>
          <a:p>
            <a:pPr marL="0" indent="0">
              <a:buNone/>
            </a:pPr>
            <a:endParaRPr lang="en-US" dirty="0" smtClean="0"/>
          </a:p>
          <a:p>
            <a:r>
              <a:rPr lang="en-US" dirty="0" smtClean="0"/>
              <a:t>“The doctrine of biblical inerrancy is no late imaginative creation of A. A. Hodge and B. B. Warfield in 1881 or of twentieth-century American fundamentalism.  Rather, it is an essential evangelical belief based upon a biblical warrant. It resides squarely within the Augustinian tradition regarding the Bible’s truthfulness. Both Roman Catholics and the Protestant Reformers affirmed the church doctrine.”</a:t>
            </a:r>
          </a:p>
          <a:p>
            <a:pPr marL="0" indent="0">
              <a:buNone/>
            </a:pPr>
            <a:r>
              <a:rPr lang="en-US" dirty="0" smtClean="0"/>
              <a:t>                   Dr. John D. Woodbridge, Trinity Evangelical Divinity School</a:t>
            </a:r>
            <a:endParaRPr lang="en-US" dirty="0"/>
          </a:p>
        </p:txBody>
      </p:sp>
      <p:pic>
        <p:nvPicPr>
          <p:cNvPr id="1026" name="Picture 2" descr="Image result for theopneus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99" y="1447800"/>
            <a:ext cx="4090219"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96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Human and Divine Word</a:t>
            </a:r>
            <a:endParaRPr lang="en-US" dirty="0"/>
          </a:p>
        </p:txBody>
      </p:sp>
      <p:sp>
        <p:nvSpPr>
          <p:cNvPr id="3" name="Content Placeholder 2"/>
          <p:cNvSpPr>
            <a:spLocks noGrp="1"/>
          </p:cNvSpPr>
          <p:nvPr>
            <p:ph idx="1"/>
          </p:nvPr>
        </p:nvSpPr>
        <p:spPr>
          <a:xfrm>
            <a:off x="304800" y="1143000"/>
            <a:ext cx="4953000" cy="5486400"/>
          </a:xfrm>
        </p:spPr>
        <p:txBody>
          <a:bodyPr>
            <a:normAutofit fontScale="62500" lnSpcReduction="20000"/>
          </a:bodyPr>
          <a:lstStyle/>
          <a:p>
            <a:r>
              <a:rPr lang="en-US" dirty="0" smtClean="0"/>
              <a:t>“None of these (Scriptural) authors has erred in any respect of writing.”  Augustine</a:t>
            </a:r>
            <a:endParaRPr lang="en-US" dirty="0" smtClean="0"/>
          </a:p>
          <a:p>
            <a:r>
              <a:rPr lang="en-US" dirty="0" smtClean="0"/>
              <a:t>“And we have the prophetic word more fully confirmed… knowing this first of all, that no prophecy of Scripture comes from someone's own interpretation. </a:t>
            </a:r>
            <a:r>
              <a:rPr lang="en-US" baseline="30000" dirty="0" smtClean="0"/>
              <a:t> </a:t>
            </a:r>
            <a:r>
              <a:rPr lang="en-US" dirty="0" smtClean="0"/>
              <a:t>For no prophecy was ever produced by the will of man, but men spoke from God as they were carried along by the Holy Spirit.”         		                    II Peter 1:19-21</a:t>
            </a:r>
          </a:p>
          <a:p>
            <a:r>
              <a:rPr lang="en-US" dirty="0" smtClean="0"/>
              <a:t>“…the church has historically confessed that Scripture </a:t>
            </a:r>
            <a:r>
              <a:rPr lang="en-US" i="1" dirty="0" smtClean="0"/>
              <a:t>is the Word of God</a:t>
            </a:r>
            <a:r>
              <a:rPr lang="en-US" dirty="0" smtClean="0"/>
              <a:t>. It is God speaking to us. There are also human authors of Scripture, and the content of Scripture reflects their personalities, styles, and experiences. But the humanity of Scripture does not mean that Scripture has less authority than, say, the divine voice at Mount Sinai. The authority of Scripture is nothing less than the authority of God Himself…”                              John Frame</a:t>
            </a:r>
          </a:p>
          <a:p>
            <a:pPr marL="0" indent="0">
              <a:buNone/>
            </a:pPr>
            <a:endParaRPr lang="en-US" dirty="0"/>
          </a:p>
        </p:txBody>
      </p:sp>
      <p:pic>
        <p:nvPicPr>
          <p:cNvPr id="2050" name="Picture 2" descr="Image result for Acts 27 Paul storm at 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30956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688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Definition</a:t>
            </a:r>
            <a:endParaRPr lang="en-US" dirty="0"/>
          </a:p>
        </p:txBody>
      </p:sp>
      <p:sp>
        <p:nvSpPr>
          <p:cNvPr id="3" name="Content Placeholder 2"/>
          <p:cNvSpPr>
            <a:spLocks noGrp="1"/>
          </p:cNvSpPr>
          <p:nvPr>
            <p:ph idx="1"/>
          </p:nvPr>
        </p:nvSpPr>
        <p:spPr>
          <a:xfrm>
            <a:off x="304800" y="1219200"/>
            <a:ext cx="4800600" cy="5257800"/>
          </a:xfrm>
        </p:spPr>
        <p:txBody>
          <a:bodyPr>
            <a:normAutofit fontScale="92500" lnSpcReduction="20000"/>
          </a:bodyPr>
          <a:lstStyle/>
          <a:p>
            <a:pPr marL="0" indent="0">
              <a:buNone/>
            </a:pPr>
            <a:r>
              <a:rPr lang="en-US" dirty="0" smtClean="0"/>
              <a:t>“Inerrancy means that when all facts are known, the Scriptures in their original autographs and properly interpreted will be shown to be wholly true in everything that they affirm, whether that has to do with doctrine or morality or with the social, physical, or life sciences.”</a:t>
            </a:r>
          </a:p>
          <a:p>
            <a:pPr marL="0" indent="0">
              <a:buNone/>
            </a:pPr>
            <a:r>
              <a:rPr lang="en-US" dirty="0" smtClean="0"/>
              <a:t>        </a:t>
            </a:r>
          </a:p>
          <a:p>
            <a:pPr marL="0" indent="0">
              <a:buNone/>
            </a:pPr>
            <a:r>
              <a:rPr lang="en-US" dirty="0" smtClean="0"/>
              <a:t>Dr. Paul Feinberg, Trinity Evangelical Divinity School</a:t>
            </a:r>
            <a:endParaRPr lang="en-US" dirty="0"/>
          </a:p>
        </p:txBody>
      </p:sp>
      <p:pic>
        <p:nvPicPr>
          <p:cNvPr id="3074" name="Picture 2" descr="Image result for absolute tru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7209" y="2438400"/>
            <a:ext cx="3320566"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310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66" y="152400"/>
            <a:ext cx="8229600" cy="715962"/>
          </a:xfrm>
        </p:spPr>
        <p:txBody>
          <a:bodyPr>
            <a:normAutofit fontScale="90000"/>
          </a:bodyPr>
          <a:lstStyle/>
          <a:p>
            <a:r>
              <a:rPr lang="en-US" dirty="0" smtClean="0"/>
              <a:t>A Definitive Statement</a:t>
            </a:r>
            <a:endParaRPr lang="en-US" dirty="0"/>
          </a:p>
        </p:txBody>
      </p:sp>
      <p:sp>
        <p:nvSpPr>
          <p:cNvPr id="3" name="Content Placeholder 2"/>
          <p:cNvSpPr>
            <a:spLocks noGrp="1"/>
          </p:cNvSpPr>
          <p:nvPr>
            <p:ph idx="1"/>
          </p:nvPr>
        </p:nvSpPr>
        <p:spPr>
          <a:xfrm>
            <a:off x="304800" y="1143000"/>
            <a:ext cx="4114800" cy="5486400"/>
          </a:xfrm>
        </p:spPr>
        <p:txBody>
          <a:bodyPr>
            <a:normAutofit fontScale="70000" lnSpcReduction="20000"/>
          </a:bodyPr>
          <a:lstStyle/>
          <a:p>
            <a:pPr marL="0" indent="0">
              <a:buNone/>
            </a:pPr>
            <a:r>
              <a:rPr lang="en-US" dirty="0" smtClean="0"/>
              <a:t>“The </a:t>
            </a:r>
            <a:r>
              <a:rPr lang="en-US" b="1" dirty="0" smtClean="0"/>
              <a:t>Chicago Statement on Biblical Inerrancy</a:t>
            </a:r>
            <a:r>
              <a:rPr lang="en-US" dirty="0" smtClean="0"/>
              <a:t> was formulated in 1978 by approximately 300 evangelical scholars at a conference sponsored by the International Council on Biblical Inerrancy, held in Chicago.  The statement was designed to defend the position of Biblical inerrancy against trends toward liberal conceptions of Scripture and higher biblical criticism. The </a:t>
            </a:r>
            <a:r>
              <a:rPr lang="en-US" dirty="0" err="1" smtClean="0"/>
              <a:t>undersigners</a:t>
            </a:r>
            <a:r>
              <a:rPr lang="en-US" dirty="0" smtClean="0"/>
              <a:t> came from a variety of evangelical denominations, and include James Montgomery </a:t>
            </a:r>
            <a:r>
              <a:rPr lang="en-US" dirty="0" err="1" smtClean="0"/>
              <a:t>Boice</a:t>
            </a:r>
            <a:r>
              <a:rPr lang="en-US" dirty="0" smtClean="0"/>
              <a:t>, Carl F. H. Henry, Roger Nicole, J. I. Packer, Francis Schaeffer, and R. C. Sproul.”                         </a:t>
            </a:r>
            <a:r>
              <a:rPr lang="en-US" dirty="0" err="1" smtClean="0"/>
              <a:t>Theopedia</a:t>
            </a:r>
            <a:endParaRPr lang="en-US" dirty="0" smtClean="0"/>
          </a:p>
          <a:p>
            <a:pPr marL="0" indent="0">
              <a:buNone/>
            </a:pPr>
            <a:endParaRPr lang="en-US" dirty="0"/>
          </a:p>
        </p:txBody>
      </p:sp>
      <p:pic>
        <p:nvPicPr>
          <p:cNvPr id="4098" name="Picture 2" descr="Image result for James Montgomery Bo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43000"/>
            <a:ext cx="2095500" cy="30861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J.I. Pack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7795" y="1752600"/>
            <a:ext cx="242887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Francis Schaef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232" y="3990436"/>
            <a:ext cx="18002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R.C. Sprou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0413" y="4229101"/>
            <a:ext cx="2206258"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554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Chicago Statement on Biblical Inerrancy, Article X – In the Autographs</a:t>
            </a:r>
            <a:endParaRPr lang="en-US" dirty="0"/>
          </a:p>
        </p:txBody>
      </p:sp>
      <p:sp>
        <p:nvSpPr>
          <p:cNvPr id="3" name="Content Placeholder 2"/>
          <p:cNvSpPr>
            <a:spLocks noGrp="1"/>
          </p:cNvSpPr>
          <p:nvPr>
            <p:ph idx="1"/>
          </p:nvPr>
        </p:nvSpPr>
        <p:spPr>
          <a:xfrm>
            <a:off x="457200" y="3886200"/>
            <a:ext cx="8153400" cy="2667000"/>
          </a:xfrm>
        </p:spPr>
        <p:txBody>
          <a:bodyPr>
            <a:normAutofit fontScale="70000" lnSpcReduction="20000"/>
          </a:bodyPr>
          <a:lstStyle/>
          <a:p>
            <a:r>
              <a:rPr lang="en-US" dirty="0" smtClean="0"/>
              <a:t>“We affirm that inspiration, strictly speaking, applies </a:t>
            </a:r>
            <a:r>
              <a:rPr lang="en-US" i="1" dirty="0" smtClean="0"/>
              <a:t>only to the autographic text of Scripture</a:t>
            </a:r>
            <a:r>
              <a:rPr lang="en-US" dirty="0" smtClean="0"/>
              <a:t>, which in the providence of God can be ascertained from available manuscripts with great accuracy. We further affirm that copies and translations of Scripture are the Word of God to the extent that they faithfully represent the original.”</a:t>
            </a:r>
          </a:p>
          <a:p>
            <a:r>
              <a:rPr lang="en-US" dirty="0" smtClean="0"/>
              <a:t>“We deny that any essential element of the Christian faith is affected by the absence of the autographs. We further deny that this absence renders the assertion of Biblical inerrancy invalid or irrelevant.”</a:t>
            </a:r>
          </a:p>
          <a:p>
            <a:endParaRPr lang="en-US" dirty="0"/>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010400" cy="189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282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Chicago Statement on Inerrancy, Articles XI and XII – In All of Its Parts</a:t>
            </a:r>
            <a:endParaRPr lang="en-US" dirty="0"/>
          </a:p>
        </p:txBody>
      </p:sp>
      <p:sp>
        <p:nvSpPr>
          <p:cNvPr id="3" name="Content Placeholder 2"/>
          <p:cNvSpPr>
            <a:spLocks noGrp="1"/>
          </p:cNvSpPr>
          <p:nvPr>
            <p:ph idx="1"/>
          </p:nvPr>
        </p:nvSpPr>
        <p:spPr>
          <a:xfrm>
            <a:off x="304800" y="1600200"/>
            <a:ext cx="5105400" cy="5105400"/>
          </a:xfrm>
        </p:spPr>
        <p:txBody>
          <a:bodyPr>
            <a:normAutofit fontScale="62500" lnSpcReduction="20000"/>
          </a:bodyPr>
          <a:lstStyle/>
          <a:p>
            <a:r>
              <a:rPr lang="en-US" dirty="0" smtClean="0"/>
              <a:t>“We affirm that Scripture, having been given by divine inspiration, is infallible, so that, far from misleading us, </a:t>
            </a:r>
            <a:r>
              <a:rPr lang="en-US" i="1" dirty="0" smtClean="0"/>
              <a:t>it is true and reliable in all the matters it addresses</a:t>
            </a:r>
            <a:r>
              <a:rPr lang="en-US" dirty="0" smtClean="0"/>
              <a:t>.”</a:t>
            </a:r>
          </a:p>
          <a:p>
            <a:r>
              <a:rPr lang="en-US" dirty="0" smtClean="0"/>
              <a:t>“We deny that it is possible for the Bible to be at the same time infallible and errant in its assertions. Infallibility and inerrancy may be distinguished, but not separated.”</a:t>
            </a:r>
          </a:p>
          <a:p>
            <a:r>
              <a:rPr lang="en-US" dirty="0" smtClean="0"/>
              <a:t>“We affirm that Scripture in its entirety is inerrant, being free from all falsehood, fraud, or deceit.”</a:t>
            </a:r>
          </a:p>
          <a:p>
            <a:r>
              <a:rPr lang="en-US" dirty="0" smtClean="0"/>
              <a:t>“We deny that Biblical infallibility and inerrancy are limited to spiritual, religious, or redemptive themes, exclusive of assertions in the fields of history and science. We further deny that scientific hypotheses about earth history may properly be used to overturn the teaching of Scripture on creation and the flood.”</a:t>
            </a:r>
          </a:p>
          <a:p>
            <a:endParaRPr lang="en-US" dirty="0"/>
          </a:p>
        </p:txBody>
      </p:sp>
      <p:pic>
        <p:nvPicPr>
          <p:cNvPr id="6146" name="Picture 2" descr="Image result for histo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9698" y="1752600"/>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4495" y="4267200"/>
            <a:ext cx="2862703"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430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Chicago Statement on Biblical Inerrancy, Article X – In Common Use</a:t>
            </a:r>
            <a:endParaRPr lang="en-US" dirty="0"/>
          </a:p>
        </p:txBody>
      </p:sp>
      <p:sp>
        <p:nvSpPr>
          <p:cNvPr id="3" name="Content Placeholder 2"/>
          <p:cNvSpPr>
            <a:spLocks noGrp="1"/>
          </p:cNvSpPr>
          <p:nvPr>
            <p:ph idx="1"/>
          </p:nvPr>
        </p:nvSpPr>
        <p:spPr>
          <a:xfrm>
            <a:off x="533400" y="3886200"/>
            <a:ext cx="8229600" cy="2849563"/>
          </a:xfrm>
        </p:spPr>
        <p:txBody>
          <a:bodyPr>
            <a:normAutofit fontScale="70000" lnSpcReduction="20000"/>
          </a:bodyPr>
          <a:lstStyle/>
          <a:p>
            <a:r>
              <a:rPr lang="en-US" dirty="0" smtClean="0"/>
              <a:t>“We affirm the propriety of using inerrancy as a theological term with reference to the complete truthfulness of Scripture.”</a:t>
            </a:r>
          </a:p>
          <a:p>
            <a:r>
              <a:rPr lang="en-US" dirty="0" smtClean="0"/>
              <a:t>“We deny that it is proper to evaluate Scripture according to standards of truth and error that are alien to its usage or purpose.  We further deny that inerrancy is negated by Biblical phenomena such as a lack of modern technical precision, irregularities of grammar or spelling, observational descriptions of nature, the reporting of falsehoods, the use of hyperbole and round numbers, the topical arrangement of material, variant selections of material in parallel accounts, or the use of free citations.”</a:t>
            </a:r>
          </a:p>
          <a:p>
            <a:endParaRPr lang="en-US" dirty="0"/>
          </a:p>
        </p:txBody>
      </p:sp>
      <p:pic>
        <p:nvPicPr>
          <p:cNvPr id="7170" name="Picture 2" descr="Image result for does the sun really r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199" y="1581509"/>
            <a:ext cx="3584139"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050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Inconsistencies and Contradictions?</a:t>
            </a:r>
            <a:endParaRPr lang="en-US" dirty="0"/>
          </a:p>
        </p:txBody>
      </p:sp>
      <p:sp>
        <p:nvSpPr>
          <p:cNvPr id="3" name="Content Placeholder 2"/>
          <p:cNvSpPr>
            <a:spLocks noGrp="1"/>
          </p:cNvSpPr>
          <p:nvPr>
            <p:ph idx="1"/>
          </p:nvPr>
        </p:nvSpPr>
        <p:spPr>
          <a:xfrm>
            <a:off x="381000" y="1371600"/>
            <a:ext cx="5257800" cy="5181600"/>
          </a:xfrm>
        </p:spPr>
        <p:txBody>
          <a:bodyPr>
            <a:normAutofit fontScale="85000" lnSpcReduction="10000"/>
          </a:bodyPr>
          <a:lstStyle/>
          <a:p>
            <a:pPr marL="0" indent="0">
              <a:buNone/>
            </a:pPr>
            <a:r>
              <a:rPr lang="en-US" dirty="0" smtClean="0"/>
              <a:t>“The fact is, a whole lot of the inconsistencies alleged by skeptics turn out not to be problematic at all when you read them a little more carefully.  Despite two centuries of nitpicking, scholars have proposed plausible resolutions to every single one of the alleged inconsistencies.  You just need sufficient intellectual integrity to take the time to look them up in a book.”</a:t>
            </a:r>
          </a:p>
          <a:p>
            <a:pPr marL="0" indent="0">
              <a:buNone/>
            </a:pPr>
            <a:endParaRPr lang="en-US" dirty="0" smtClean="0"/>
          </a:p>
          <a:p>
            <a:pPr marL="0" indent="0">
              <a:buNone/>
            </a:pPr>
            <a:r>
              <a:rPr lang="en-US" dirty="0" smtClean="0"/>
              <a:t>Greg Gilbert, </a:t>
            </a:r>
            <a:r>
              <a:rPr lang="en-US" u="sng" dirty="0" smtClean="0"/>
              <a:t>Why Trust the Bible</a:t>
            </a:r>
            <a:r>
              <a:rPr lang="en-US" dirty="0" smtClean="0"/>
              <a:t>?</a:t>
            </a:r>
            <a:endParaRPr lang="en-US" dirty="0"/>
          </a:p>
        </p:txBody>
      </p:sp>
      <p:pic>
        <p:nvPicPr>
          <p:cNvPr id="8194" name="Picture 2" descr="Image result for fault finding"/>
          <p:cNvPicPr>
            <a:picLocks noChangeAspect="1" noChangeArrowheads="1"/>
          </p:cNvPicPr>
          <p:nvPr/>
        </p:nvPicPr>
        <p:blipFill rotWithShape="1">
          <a:blip r:embed="rId2">
            <a:extLst>
              <a:ext uri="{28A0092B-C50C-407E-A947-70E740481C1C}">
                <a14:useLocalDpi xmlns:a14="http://schemas.microsoft.com/office/drawing/2010/main" val="0"/>
              </a:ext>
            </a:extLst>
          </a:blip>
          <a:srcRect b="4068"/>
          <a:stretch/>
        </p:blipFill>
        <p:spPr bwMode="auto">
          <a:xfrm>
            <a:off x="5715000" y="2209800"/>
            <a:ext cx="300760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362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2814</TotalTime>
  <Words>1120</Words>
  <Application>Microsoft Office PowerPoint</Application>
  <PresentationFormat>On-screen Show (4:3)</PresentationFormat>
  <Paragraphs>57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The God-Breathed Word</vt:lpstr>
      <vt:lpstr>The Human and Divine Word</vt:lpstr>
      <vt:lpstr>Definition</vt:lpstr>
      <vt:lpstr>A Definitive Statement</vt:lpstr>
      <vt:lpstr>Chicago Statement on Biblical Inerrancy, Article X – In the Autographs</vt:lpstr>
      <vt:lpstr>Chicago Statement on Inerrancy, Articles XI and XII – In All of Its Parts</vt:lpstr>
      <vt:lpstr>Chicago Statement on Biblical Inerrancy, Article X – In Common Use</vt:lpstr>
      <vt:lpstr>Inconsistencies and Contradictions?</vt:lpstr>
      <vt:lpstr>Creation Contradictions?</vt:lpstr>
      <vt:lpstr>Nativity Contradictions?</vt:lpstr>
      <vt:lpstr>Resurrection Contradictions?</vt:lpstr>
      <vt:lpstr>A Possible Harmonization –  George Elden Ladd, Fuller Theo. Seminary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c:creator>
  <cp:lastModifiedBy>Dan</cp:lastModifiedBy>
  <cp:revision>26</cp:revision>
  <dcterms:created xsi:type="dcterms:W3CDTF">2017-02-15T16:39:17Z</dcterms:created>
  <dcterms:modified xsi:type="dcterms:W3CDTF">2017-02-17T15:33:39Z</dcterms:modified>
</cp:coreProperties>
</file>