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5" r:id="rId9"/>
    <p:sldId id="263" r:id="rId10"/>
    <p:sldId id="264" r:id="rId11"/>
    <p:sldId id="272" r:id="rId12"/>
    <p:sldId id="266" r:id="rId13"/>
    <p:sldId id="267" r:id="rId14"/>
    <p:sldId id="273" r:id="rId15"/>
    <p:sldId id="268" r:id="rId16"/>
    <p:sldId id="269" r:id="rId17"/>
    <p:sldId id="270"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D2AAE7-8A34-46FC-8397-E6D72D9A962E}"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0C1DC-163C-4CE4-BBF4-D46AFBC56217}" type="slidenum">
              <a:rPr lang="en-US" smtClean="0"/>
              <a:t>‹#›</a:t>
            </a:fld>
            <a:endParaRPr lang="en-US"/>
          </a:p>
        </p:txBody>
      </p:sp>
    </p:spTree>
    <p:extLst>
      <p:ext uri="{BB962C8B-B14F-4D97-AF65-F5344CB8AC3E}">
        <p14:creationId xmlns:p14="http://schemas.microsoft.com/office/powerpoint/2010/main" val="1586915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2AAE7-8A34-46FC-8397-E6D72D9A962E}"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0C1DC-163C-4CE4-BBF4-D46AFBC56217}" type="slidenum">
              <a:rPr lang="en-US" smtClean="0"/>
              <a:t>‹#›</a:t>
            </a:fld>
            <a:endParaRPr lang="en-US"/>
          </a:p>
        </p:txBody>
      </p:sp>
    </p:spTree>
    <p:extLst>
      <p:ext uri="{BB962C8B-B14F-4D97-AF65-F5344CB8AC3E}">
        <p14:creationId xmlns:p14="http://schemas.microsoft.com/office/powerpoint/2010/main" val="1446682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2AAE7-8A34-46FC-8397-E6D72D9A962E}"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0C1DC-163C-4CE4-BBF4-D46AFBC56217}" type="slidenum">
              <a:rPr lang="en-US" smtClean="0"/>
              <a:t>‹#›</a:t>
            </a:fld>
            <a:endParaRPr lang="en-US"/>
          </a:p>
        </p:txBody>
      </p:sp>
    </p:spTree>
    <p:extLst>
      <p:ext uri="{BB962C8B-B14F-4D97-AF65-F5344CB8AC3E}">
        <p14:creationId xmlns:p14="http://schemas.microsoft.com/office/powerpoint/2010/main" val="3818822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2AAE7-8A34-46FC-8397-E6D72D9A962E}"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0C1DC-163C-4CE4-BBF4-D46AFBC56217}" type="slidenum">
              <a:rPr lang="en-US" smtClean="0"/>
              <a:t>‹#›</a:t>
            </a:fld>
            <a:endParaRPr lang="en-US"/>
          </a:p>
        </p:txBody>
      </p:sp>
    </p:spTree>
    <p:extLst>
      <p:ext uri="{BB962C8B-B14F-4D97-AF65-F5344CB8AC3E}">
        <p14:creationId xmlns:p14="http://schemas.microsoft.com/office/powerpoint/2010/main" val="2342223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D2AAE7-8A34-46FC-8397-E6D72D9A962E}"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0C1DC-163C-4CE4-BBF4-D46AFBC56217}" type="slidenum">
              <a:rPr lang="en-US" smtClean="0"/>
              <a:t>‹#›</a:t>
            </a:fld>
            <a:endParaRPr lang="en-US"/>
          </a:p>
        </p:txBody>
      </p:sp>
    </p:spTree>
    <p:extLst>
      <p:ext uri="{BB962C8B-B14F-4D97-AF65-F5344CB8AC3E}">
        <p14:creationId xmlns:p14="http://schemas.microsoft.com/office/powerpoint/2010/main" val="21009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D2AAE7-8A34-46FC-8397-E6D72D9A962E}"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0C1DC-163C-4CE4-BBF4-D46AFBC56217}" type="slidenum">
              <a:rPr lang="en-US" smtClean="0"/>
              <a:t>‹#›</a:t>
            </a:fld>
            <a:endParaRPr lang="en-US"/>
          </a:p>
        </p:txBody>
      </p:sp>
    </p:spTree>
    <p:extLst>
      <p:ext uri="{BB962C8B-B14F-4D97-AF65-F5344CB8AC3E}">
        <p14:creationId xmlns:p14="http://schemas.microsoft.com/office/powerpoint/2010/main" val="2153097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D2AAE7-8A34-46FC-8397-E6D72D9A962E}" type="datetimeFigureOut">
              <a:rPr lang="en-US" smtClean="0"/>
              <a:t>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C0C1DC-163C-4CE4-BBF4-D46AFBC56217}" type="slidenum">
              <a:rPr lang="en-US" smtClean="0"/>
              <a:t>‹#›</a:t>
            </a:fld>
            <a:endParaRPr lang="en-US"/>
          </a:p>
        </p:txBody>
      </p:sp>
    </p:spTree>
    <p:extLst>
      <p:ext uri="{BB962C8B-B14F-4D97-AF65-F5344CB8AC3E}">
        <p14:creationId xmlns:p14="http://schemas.microsoft.com/office/powerpoint/2010/main" val="864421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D2AAE7-8A34-46FC-8397-E6D72D9A962E}" type="datetimeFigureOut">
              <a:rPr lang="en-US" smtClean="0"/>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C0C1DC-163C-4CE4-BBF4-D46AFBC56217}" type="slidenum">
              <a:rPr lang="en-US" smtClean="0"/>
              <a:t>‹#›</a:t>
            </a:fld>
            <a:endParaRPr lang="en-US"/>
          </a:p>
        </p:txBody>
      </p:sp>
    </p:spTree>
    <p:extLst>
      <p:ext uri="{BB962C8B-B14F-4D97-AF65-F5344CB8AC3E}">
        <p14:creationId xmlns:p14="http://schemas.microsoft.com/office/powerpoint/2010/main" val="101798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2AAE7-8A34-46FC-8397-E6D72D9A962E}" type="datetimeFigureOut">
              <a:rPr lang="en-US" smtClean="0"/>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C0C1DC-163C-4CE4-BBF4-D46AFBC56217}" type="slidenum">
              <a:rPr lang="en-US" smtClean="0"/>
              <a:t>‹#›</a:t>
            </a:fld>
            <a:endParaRPr lang="en-US"/>
          </a:p>
        </p:txBody>
      </p:sp>
    </p:spTree>
    <p:extLst>
      <p:ext uri="{BB962C8B-B14F-4D97-AF65-F5344CB8AC3E}">
        <p14:creationId xmlns:p14="http://schemas.microsoft.com/office/powerpoint/2010/main" val="82797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2AAE7-8A34-46FC-8397-E6D72D9A962E}"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0C1DC-163C-4CE4-BBF4-D46AFBC56217}" type="slidenum">
              <a:rPr lang="en-US" smtClean="0"/>
              <a:t>‹#›</a:t>
            </a:fld>
            <a:endParaRPr lang="en-US"/>
          </a:p>
        </p:txBody>
      </p:sp>
    </p:spTree>
    <p:extLst>
      <p:ext uri="{BB962C8B-B14F-4D97-AF65-F5344CB8AC3E}">
        <p14:creationId xmlns:p14="http://schemas.microsoft.com/office/powerpoint/2010/main" val="1702509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2AAE7-8A34-46FC-8397-E6D72D9A962E}"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0C1DC-163C-4CE4-BBF4-D46AFBC56217}" type="slidenum">
              <a:rPr lang="en-US" smtClean="0"/>
              <a:t>‹#›</a:t>
            </a:fld>
            <a:endParaRPr lang="en-US"/>
          </a:p>
        </p:txBody>
      </p:sp>
    </p:spTree>
    <p:extLst>
      <p:ext uri="{BB962C8B-B14F-4D97-AF65-F5344CB8AC3E}">
        <p14:creationId xmlns:p14="http://schemas.microsoft.com/office/powerpoint/2010/main" val="1368962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2AAE7-8A34-46FC-8397-E6D72D9A962E}" type="datetimeFigureOut">
              <a:rPr lang="en-US" smtClean="0"/>
              <a:t>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0C1DC-163C-4CE4-BBF4-D46AFBC56217}" type="slidenum">
              <a:rPr lang="en-US" smtClean="0"/>
              <a:t>‹#›</a:t>
            </a:fld>
            <a:endParaRPr lang="en-US"/>
          </a:p>
        </p:txBody>
      </p:sp>
    </p:spTree>
    <p:extLst>
      <p:ext uri="{BB962C8B-B14F-4D97-AF65-F5344CB8AC3E}">
        <p14:creationId xmlns:p14="http://schemas.microsoft.com/office/powerpoint/2010/main" val="3103715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034" y="5791200"/>
            <a:ext cx="8915400" cy="838201"/>
          </a:xfrm>
        </p:spPr>
        <p:txBody>
          <a:bodyPr>
            <a:normAutofit/>
          </a:bodyPr>
          <a:lstStyle/>
          <a:p>
            <a:r>
              <a:rPr lang="en-US" sz="3600" dirty="0" smtClean="0"/>
              <a:t>Lesson #5 – Revelation and Inspiration</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66" y="457200"/>
            <a:ext cx="9144000" cy="5138928"/>
          </a:xfrm>
          <a:prstGeom prst="rect">
            <a:avLst/>
          </a:prstGeom>
        </p:spPr>
      </p:pic>
    </p:spTree>
    <p:extLst>
      <p:ext uri="{BB962C8B-B14F-4D97-AF65-F5344CB8AC3E}">
        <p14:creationId xmlns:p14="http://schemas.microsoft.com/office/powerpoint/2010/main" val="4237404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dirty="0" smtClean="0"/>
              <a:t>An Inspirational Legend?</a:t>
            </a:r>
            <a:endParaRPr lang="en-US" dirty="0"/>
          </a:p>
        </p:txBody>
      </p:sp>
      <p:sp>
        <p:nvSpPr>
          <p:cNvPr id="3" name="Content Placeholder 2"/>
          <p:cNvSpPr>
            <a:spLocks noGrp="1"/>
          </p:cNvSpPr>
          <p:nvPr>
            <p:ph idx="1"/>
          </p:nvPr>
        </p:nvSpPr>
        <p:spPr>
          <a:xfrm>
            <a:off x="54142" y="1295400"/>
            <a:ext cx="5943600" cy="5014104"/>
          </a:xfrm>
        </p:spPr>
        <p:txBody>
          <a:bodyPr>
            <a:normAutofit fontScale="62500" lnSpcReduction="20000"/>
          </a:bodyPr>
          <a:lstStyle/>
          <a:p>
            <a:r>
              <a:rPr lang="en-US" dirty="0" smtClean="0"/>
              <a:t>“Inasmuch as many have undertaken to compile a narrative of the things that have been accomplished among us,</a:t>
            </a:r>
            <a:r>
              <a:rPr lang="en-US" baseline="30000" dirty="0" smtClean="0"/>
              <a:t> </a:t>
            </a:r>
            <a:r>
              <a:rPr lang="en-US" dirty="0" smtClean="0"/>
              <a:t>just as those who from the beginning were eyewitnesses and ministers of the word have delivered them to us, it seemed good to me also, having followed all things closely for some time past, to write an orderly account for you, most excellent </a:t>
            </a:r>
            <a:r>
              <a:rPr lang="en-US" dirty="0" err="1" smtClean="0"/>
              <a:t>Theophilus</a:t>
            </a:r>
            <a:r>
              <a:rPr lang="en-US" dirty="0" smtClean="0"/>
              <a:t>…”                           Luke 1:1-3</a:t>
            </a:r>
          </a:p>
          <a:p>
            <a:endParaRPr lang="en-US" dirty="0" smtClean="0"/>
          </a:p>
          <a:p>
            <a:r>
              <a:rPr lang="en-US" dirty="0" smtClean="0"/>
              <a:t>“In the fifteenth year of the reign of Tiberius Caesar, Pontius Pilate being governor of Judea, and Herod being tetrarch of Galilee, and his brother Philip tetrarch of the region of Ituraea and </a:t>
            </a:r>
            <a:r>
              <a:rPr lang="en-US" dirty="0" err="1" smtClean="0"/>
              <a:t>Trachonitis</a:t>
            </a:r>
            <a:r>
              <a:rPr lang="en-US" dirty="0" smtClean="0"/>
              <a:t>, and </a:t>
            </a:r>
            <a:r>
              <a:rPr lang="en-US" dirty="0" err="1" smtClean="0"/>
              <a:t>Lysanias</a:t>
            </a:r>
            <a:r>
              <a:rPr lang="en-US" dirty="0" smtClean="0"/>
              <a:t> tetrarch of Abilene, during the high priesthood of </a:t>
            </a:r>
            <a:r>
              <a:rPr lang="en-US" dirty="0" err="1" smtClean="0"/>
              <a:t>Annas</a:t>
            </a:r>
            <a:r>
              <a:rPr lang="en-US" dirty="0" smtClean="0"/>
              <a:t> and Caiaphas, the word of God came to John the son of Zechariah in the wilderness.”  		                             Luke 3:1,2</a:t>
            </a:r>
          </a:p>
          <a:p>
            <a:pPr lvl="1"/>
            <a:r>
              <a:rPr lang="en-US" dirty="0" smtClean="0"/>
              <a:t>21 verifiable references to historical people, places, and circumstances</a:t>
            </a:r>
          </a:p>
        </p:txBody>
      </p:sp>
      <p:pic>
        <p:nvPicPr>
          <p:cNvPr id="9218" name="Picture 2" descr="Image result for paul buny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057400"/>
            <a:ext cx="2887466" cy="341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985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5394546" cy="6019800"/>
          </a:xfrm>
        </p:spPr>
        <p:txBody>
          <a:bodyPr>
            <a:normAutofit fontScale="62500" lnSpcReduction="20000"/>
          </a:bodyPr>
          <a:lstStyle/>
          <a:p>
            <a:r>
              <a:rPr lang="en-US" dirty="0" smtClean="0"/>
              <a:t>“That which was from the beginning, </a:t>
            </a:r>
            <a:r>
              <a:rPr lang="en-US" i="1" dirty="0" smtClean="0"/>
              <a:t>which we have heard, which we have seen with our eyes, which we looked upon and have touched with our hands</a:t>
            </a:r>
            <a:r>
              <a:rPr lang="en-US" dirty="0" smtClean="0"/>
              <a:t>, concerning the word of life – the life was made manifest, and </a:t>
            </a:r>
            <a:r>
              <a:rPr lang="en-US" i="1" dirty="0" smtClean="0"/>
              <a:t>we have seen it</a:t>
            </a:r>
            <a:r>
              <a:rPr lang="en-US" dirty="0" smtClean="0"/>
              <a:t>, and testify to it and proclaim to you the eternal life, which was with the Father and was made manifest to us – </a:t>
            </a:r>
            <a:r>
              <a:rPr lang="en-US" i="1" dirty="0" smtClean="0"/>
              <a:t>that which we have seen and heard</a:t>
            </a:r>
            <a:r>
              <a:rPr lang="en-US" dirty="0" smtClean="0"/>
              <a:t> we proclaim also to you…”  					   I John 1:1-3</a:t>
            </a:r>
          </a:p>
          <a:p>
            <a:endParaRPr lang="en-US" dirty="0" smtClean="0"/>
          </a:p>
          <a:p>
            <a:r>
              <a:rPr lang="en-US" dirty="0" smtClean="0"/>
              <a:t>“For I delivered to you as of first importance what I also received: that Christ died for our sins in accordance with the Scriptures, that he was buried, that he was raised on the third day in accordance with the Scriptures, and that he appeared to Cephas, then to the twelve. </a:t>
            </a:r>
            <a:r>
              <a:rPr lang="en-US" baseline="30000" dirty="0" smtClean="0"/>
              <a:t> </a:t>
            </a:r>
            <a:r>
              <a:rPr lang="en-US" dirty="0" smtClean="0"/>
              <a:t>Then </a:t>
            </a:r>
            <a:r>
              <a:rPr lang="en-US" i="1" dirty="0" smtClean="0"/>
              <a:t>He appeared to more than five hundred brothers at one time, most of whom are still alive</a:t>
            </a:r>
            <a:r>
              <a:rPr lang="en-US" dirty="0" smtClean="0"/>
              <a:t>, though some have fallen asleep. </a:t>
            </a:r>
            <a:r>
              <a:rPr lang="en-US" baseline="30000" dirty="0" smtClean="0"/>
              <a:t> </a:t>
            </a:r>
            <a:r>
              <a:rPr lang="en-US" dirty="0" smtClean="0"/>
              <a:t>Then he appeared to James, then to all the apostles. </a:t>
            </a:r>
            <a:r>
              <a:rPr lang="en-US" baseline="30000" dirty="0" smtClean="0"/>
              <a:t> </a:t>
            </a:r>
            <a:r>
              <a:rPr lang="en-US" dirty="0" smtClean="0"/>
              <a:t>Last of all, as to one untimely born, he appeared also to me.”  		    I Corinthians 15:3-8</a:t>
            </a:r>
            <a:endParaRPr lang="en-US" dirty="0"/>
          </a:p>
        </p:txBody>
      </p:sp>
      <p:pic>
        <p:nvPicPr>
          <p:cNvPr id="10244" name="Picture 4" descr="Image result for trial witness oath"/>
          <p:cNvPicPr>
            <a:picLocks noChangeAspect="1" noChangeArrowheads="1"/>
          </p:cNvPicPr>
          <p:nvPr/>
        </p:nvPicPr>
        <p:blipFill rotWithShape="1">
          <a:blip r:embed="rId2">
            <a:extLst>
              <a:ext uri="{28A0092B-C50C-407E-A947-70E740481C1C}">
                <a14:useLocalDpi xmlns:a14="http://schemas.microsoft.com/office/drawing/2010/main" val="0"/>
              </a:ext>
            </a:extLst>
          </a:blip>
          <a:srcRect l="3762" t="2715" r="4064" b="5614"/>
          <a:stretch/>
        </p:blipFill>
        <p:spPr bwMode="auto">
          <a:xfrm>
            <a:off x="5867401" y="1752600"/>
            <a:ext cx="3037606" cy="3430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317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t>A Hoax?</a:t>
            </a:r>
            <a:endParaRPr lang="en-US" dirty="0"/>
          </a:p>
        </p:txBody>
      </p:sp>
      <p:sp>
        <p:nvSpPr>
          <p:cNvPr id="3" name="Content Placeholder 2"/>
          <p:cNvSpPr>
            <a:spLocks noGrp="1"/>
          </p:cNvSpPr>
          <p:nvPr>
            <p:ph idx="1"/>
          </p:nvPr>
        </p:nvSpPr>
        <p:spPr>
          <a:xfrm>
            <a:off x="457200" y="3505200"/>
            <a:ext cx="8229600" cy="3048000"/>
          </a:xfrm>
        </p:spPr>
        <p:txBody>
          <a:bodyPr>
            <a:normAutofit fontScale="92500" lnSpcReduction="20000"/>
          </a:bodyPr>
          <a:lstStyle/>
          <a:p>
            <a:r>
              <a:rPr lang="en-US" dirty="0" smtClean="0"/>
              <a:t>The New Testament was written between 45 AD and 95 AD – other witnesses were alive</a:t>
            </a:r>
          </a:p>
          <a:p>
            <a:pPr lvl="1"/>
            <a:r>
              <a:rPr lang="en-US" dirty="0" smtClean="0"/>
              <a:t>Many of the witnesses were opponents of Christ</a:t>
            </a:r>
          </a:p>
          <a:p>
            <a:r>
              <a:rPr lang="en-US" dirty="0" smtClean="0"/>
              <a:t>Many New Testament authors weren’t respected or presented as heroes – Matthew, Mark, Peter</a:t>
            </a:r>
          </a:p>
          <a:p>
            <a:r>
              <a:rPr lang="en-US" dirty="0" smtClean="0"/>
              <a:t>For what purpose?  Money, fame, power?</a:t>
            </a:r>
          </a:p>
          <a:p>
            <a:pPr lvl="1"/>
            <a:r>
              <a:rPr lang="en-US" dirty="0" smtClean="0"/>
              <a:t>No one dies for a hoax</a:t>
            </a:r>
          </a:p>
        </p:txBody>
      </p:sp>
      <p:pic>
        <p:nvPicPr>
          <p:cNvPr id="4098" name="Picture 2" descr="Image result for how the apostles di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199" y="990600"/>
            <a:ext cx="4209141"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03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A Big Misunderstanding?</a:t>
            </a:r>
            <a:endParaRPr lang="en-US" dirty="0"/>
          </a:p>
        </p:txBody>
      </p:sp>
      <p:sp>
        <p:nvSpPr>
          <p:cNvPr id="3" name="Content Placeholder 2"/>
          <p:cNvSpPr>
            <a:spLocks noGrp="1"/>
          </p:cNvSpPr>
          <p:nvPr>
            <p:ph idx="1"/>
          </p:nvPr>
        </p:nvSpPr>
        <p:spPr>
          <a:xfrm>
            <a:off x="457200" y="4114800"/>
            <a:ext cx="8229600" cy="2438400"/>
          </a:xfrm>
        </p:spPr>
        <p:txBody>
          <a:bodyPr>
            <a:normAutofit fontScale="85000" lnSpcReduction="20000"/>
          </a:bodyPr>
          <a:lstStyle/>
          <a:p>
            <a:pPr marL="0" indent="0">
              <a:buNone/>
            </a:pPr>
            <a:r>
              <a:rPr lang="en-US" dirty="0" smtClean="0"/>
              <a:t>A mass hallucination?  Mass denial?</a:t>
            </a:r>
          </a:p>
          <a:p>
            <a:pPr lvl="1"/>
            <a:r>
              <a:rPr lang="en-US" dirty="0" smtClean="0"/>
              <a:t>1</a:t>
            </a:r>
            <a:r>
              <a:rPr lang="en-US" baseline="30000" dirty="0" smtClean="0"/>
              <a:t>st</a:t>
            </a:r>
            <a:r>
              <a:rPr lang="en-US" dirty="0" smtClean="0"/>
              <a:t> century Jews – understood resurrection as a universal bodily resurrection at the end of time</a:t>
            </a:r>
          </a:p>
          <a:p>
            <a:pPr lvl="1"/>
            <a:r>
              <a:rPr lang="en-US" dirty="0" smtClean="0"/>
              <a:t>“…these words seemed to them an idle tale, and they did not believe them.”                                              Luke 24:11</a:t>
            </a:r>
            <a:endParaRPr lang="en-US" dirty="0" smtClean="0"/>
          </a:p>
          <a:p>
            <a:pPr lvl="1"/>
            <a:r>
              <a:rPr lang="en-US" dirty="0" smtClean="0"/>
              <a:t>“And when they saw Him they worshipped Him, but some doubted.”  				       Matthew 28:17</a:t>
            </a:r>
          </a:p>
        </p:txBody>
      </p:sp>
      <p:pic>
        <p:nvPicPr>
          <p:cNvPr id="11266" name="Picture 2" descr="Image result for LSD tr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173192"/>
            <a:ext cx="396416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550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657600"/>
            <a:ext cx="8610600" cy="2819400"/>
          </a:xfrm>
        </p:spPr>
        <p:txBody>
          <a:bodyPr>
            <a:normAutofit fontScale="77500" lnSpcReduction="20000"/>
          </a:bodyPr>
          <a:lstStyle/>
          <a:p>
            <a:pPr marL="0" indent="0">
              <a:buNone/>
            </a:pPr>
            <a:r>
              <a:rPr lang="en-US" dirty="0" smtClean="0"/>
              <a:t>Wrong tomb?  Only “mostly dead”?</a:t>
            </a:r>
          </a:p>
          <a:p>
            <a:pPr lvl="1"/>
            <a:r>
              <a:rPr lang="en-US" dirty="0" smtClean="0"/>
              <a:t>Remember the Roman guards and Pilate’s seal</a:t>
            </a:r>
            <a:endParaRPr lang="en-US" dirty="0" smtClean="0"/>
          </a:p>
          <a:p>
            <a:pPr lvl="1"/>
            <a:r>
              <a:rPr lang="en-US" dirty="0" smtClean="0"/>
              <a:t>“Are we really to think that Jesus – somehow managing to survive His crucifixion – staggered wounded, crucified, spear-stabbed, and now dehydrated and starving into the presence of his disciples and convinced them, frightened and skeptical though they were, that He was the Lord of Life and Conqueror of Death?  Not highly likely, I’d say.  They wouldn’t have gone out to preach at that point; they would have gotten Him a doctor.”  </a:t>
            </a:r>
            <a:r>
              <a:rPr lang="en-US" dirty="0" smtClean="0"/>
              <a:t>		</a:t>
            </a:r>
            <a:r>
              <a:rPr lang="en-US" dirty="0" smtClean="0"/>
              <a:t>Greg Gilbert</a:t>
            </a:r>
          </a:p>
        </p:txBody>
      </p:sp>
      <p:pic>
        <p:nvPicPr>
          <p:cNvPr id="12290" name="Picture 2" descr="Image result for mostly dead"/>
          <p:cNvPicPr>
            <a:picLocks noChangeAspect="1" noChangeArrowheads="1"/>
          </p:cNvPicPr>
          <p:nvPr/>
        </p:nvPicPr>
        <p:blipFill rotWithShape="1">
          <a:blip r:embed="rId2">
            <a:extLst>
              <a:ext uri="{28A0092B-C50C-407E-A947-70E740481C1C}">
                <a14:useLocalDpi xmlns:a14="http://schemas.microsoft.com/office/drawing/2010/main" val="0"/>
              </a:ext>
            </a:extLst>
          </a:blip>
          <a:srcRect l="-210" t="15774" r="46" b="16302"/>
          <a:stretch/>
        </p:blipFill>
        <p:spPr bwMode="auto">
          <a:xfrm>
            <a:off x="1828800" y="381000"/>
            <a:ext cx="5337555"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59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The Reasonable Conclusion</a:t>
            </a:r>
            <a:endParaRPr lang="en-US" dirty="0"/>
          </a:p>
        </p:txBody>
      </p:sp>
      <p:sp>
        <p:nvSpPr>
          <p:cNvPr id="3" name="Content Placeholder 2"/>
          <p:cNvSpPr>
            <a:spLocks noGrp="1"/>
          </p:cNvSpPr>
          <p:nvPr>
            <p:ph idx="1"/>
          </p:nvPr>
        </p:nvSpPr>
        <p:spPr>
          <a:xfrm>
            <a:off x="381000" y="3733800"/>
            <a:ext cx="8229600" cy="2895600"/>
          </a:xfrm>
        </p:spPr>
        <p:txBody>
          <a:bodyPr>
            <a:normAutofit fontScale="70000" lnSpcReduction="20000"/>
          </a:bodyPr>
          <a:lstStyle/>
          <a:p>
            <a:r>
              <a:rPr lang="en-US" dirty="0" smtClean="0"/>
              <a:t>“And with great power the apostles were giving their testimony to the resurrection of the Lord Jesus, and great grace was upon them all.”  						     Acts 4:33</a:t>
            </a:r>
          </a:p>
          <a:p>
            <a:r>
              <a:rPr lang="en-US" dirty="0" smtClean="0"/>
              <a:t>“Look, when you come right down to it, the evidence before us – the early Christians’ confident insistence that the tomb was empty and that they saw the risen Jesus, the life-altering beliefs that flowed from those experiences, their resolute embracing of their faith even in the face of death – this evidence is explained by only one possibility:  Jesus was really, truly, bodily, historically resurrected from the dead.”  					Greg Gilbert</a:t>
            </a:r>
            <a:endParaRPr lang="en-US" dirty="0"/>
          </a:p>
        </p:txBody>
      </p:sp>
      <p:pic>
        <p:nvPicPr>
          <p:cNvPr id="13314" name="Picture 2" descr="Image result for Acts preaching the resurr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740" y="1219200"/>
            <a:ext cx="3848100" cy="225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828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The Testimony of the Risen Christ</a:t>
            </a:r>
            <a:endParaRPr lang="en-US" dirty="0"/>
          </a:p>
        </p:txBody>
      </p:sp>
      <p:sp>
        <p:nvSpPr>
          <p:cNvPr id="3" name="Content Placeholder 2"/>
          <p:cNvSpPr>
            <a:spLocks noGrp="1"/>
          </p:cNvSpPr>
          <p:nvPr>
            <p:ph idx="1"/>
          </p:nvPr>
        </p:nvSpPr>
        <p:spPr>
          <a:xfrm>
            <a:off x="457200" y="1295400"/>
            <a:ext cx="4648200" cy="5257800"/>
          </a:xfrm>
        </p:spPr>
        <p:txBody>
          <a:bodyPr>
            <a:normAutofit fontScale="77500" lnSpcReduction="20000"/>
          </a:bodyPr>
          <a:lstStyle/>
          <a:p>
            <a:r>
              <a:rPr lang="en-US" dirty="0" smtClean="0"/>
              <a:t>The temptations – countered by Scripture</a:t>
            </a:r>
          </a:p>
          <a:p>
            <a:r>
              <a:rPr lang="en-US" dirty="0" smtClean="0"/>
              <a:t>“For truly I say to you, until heaven and earth pass away, not an iota, not a dot will pass from the Law until all is accomplished.”    Matthew 5:18</a:t>
            </a:r>
          </a:p>
          <a:p>
            <a:r>
              <a:rPr lang="en-US" dirty="0" smtClean="0"/>
              <a:t>The historicity of Jonah – “For just as Jonah was three days and three nights in the belly of the great fish, so will the Son of Man be three days and three nights in the heart of the earth.”  		        Matthew 12:40</a:t>
            </a:r>
          </a:p>
          <a:p>
            <a:pPr lvl="1"/>
            <a:r>
              <a:rPr lang="en-US" dirty="0" smtClean="0"/>
              <a:t>Also Noah, Abraham, Moses, David, Solomon, etc.</a:t>
            </a:r>
          </a:p>
          <a:p>
            <a:endParaRPr lang="en-US" dirty="0"/>
          </a:p>
        </p:txBody>
      </p:sp>
      <p:pic>
        <p:nvPicPr>
          <p:cNvPr id="14338" name="Picture 2" descr="Image result for jonah 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5026" y="1904999"/>
            <a:ext cx="3163019" cy="3759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386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81400"/>
            <a:ext cx="8229600" cy="3124200"/>
          </a:xfrm>
        </p:spPr>
        <p:txBody>
          <a:bodyPr>
            <a:normAutofit fontScale="77500" lnSpcReduction="20000"/>
          </a:bodyPr>
          <a:lstStyle/>
          <a:p>
            <a:r>
              <a:rPr lang="en-US" dirty="0" smtClean="0"/>
              <a:t>“…Scripture cannot be broken…”                      John 10:35</a:t>
            </a:r>
          </a:p>
          <a:p>
            <a:r>
              <a:rPr lang="en-US" dirty="0" smtClean="0"/>
              <a:t>“Today this Scripture has been fulfilled in your hearing.”  							  Luke 4:21</a:t>
            </a:r>
          </a:p>
          <a:p>
            <a:r>
              <a:rPr lang="en-US" dirty="0" smtClean="0"/>
              <a:t>“And beginning with Moses and all the Prophets, He interpreted to them in all the Scriptures the things concerning Himself… ‘These are My words that I spoke to you while I was still with you, that everything written about Me in the Law of Moses and the Prophets and the Psalms must be fulfilled.”  		            Matthew 24:27,44 </a:t>
            </a:r>
          </a:p>
          <a:p>
            <a:endParaRPr lang="en-US" dirty="0"/>
          </a:p>
        </p:txBody>
      </p:sp>
      <p:pic>
        <p:nvPicPr>
          <p:cNvPr id="15362" name="Picture 2" descr="Image result for cross scroll Scrip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04799"/>
            <a:ext cx="4114800" cy="3006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926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The Chain of Important Questions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295400"/>
            <a:ext cx="4343400" cy="5105400"/>
          </a:xfrm>
        </p:spPr>
        <p:txBody>
          <a:bodyPr>
            <a:normAutofit fontScale="92500"/>
          </a:bodyPr>
          <a:lstStyle/>
          <a:p>
            <a:pPr marL="514350" indent="-514350">
              <a:buFont typeface="+mj-lt"/>
              <a:buAutoNum type="arabicParenR"/>
            </a:pPr>
            <a:r>
              <a:rPr lang="en-US" dirty="0" smtClean="0">
                <a:latin typeface="Times New Roman" panose="02020603050405020304" pitchFamily="18" charset="0"/>
                <a:cs typeface="Times New Roman" panose="02020603050405020304" pitchFamily="18" charset="0"/>
              </a:rPr>
              <a:t>Can we trust the </a:t>
            </a:r>
            <a:r>
              <a:rPr lang="en-US" i="1" dirty="0" smtClean="0">
                <a:latin typeface="Times New Roman" panose="02020603050405020304" pitchFamily="18" charset="0"/>
                <a:cs typeface="Times New Roman" panose="02020603050405020304" pitchFamily="18" charset="0"/>
              </a:rPr>
              <a:t>translation</a:t>
            </a:r>
            <a:r>
              <a:rPr lang="en-US" dirty="0" smtClean="0">
                <a:latin typeface="Times New Roman" panose="02020603050405020304" pitchFamily="18" charset="0"/>
                <a:cs typeface="Times New Roman" panose="02020603050405020304" pitchFamily="18" charset="0"/>
              </a:rPr>
              <a:t>?</a:t>
            </a:r>
          </a:p>
          <a:p>
            <a:pPr marL="514350" indent="-514350">
              <a:buFont typeface="+mj-lt"/>
              <a:buAutoNum type="arabicParenR"/>
            </a:pPr>
            <a:r>
              <a:rPr lang="en-US" dirty="0" smtClean="0">
                <a:latin typeface="Times New Roman" panose="02020603050405020304" pitchFamily="18" charset="0"/>
                <a:cs typeface="Times New Roman" panose="02020603050405020304" pitchFamily="18" charset="0"/>
              </a:rPr>
              <a:t>Can we trust the process of </a:t>
            </a:r>
            <a:r>
              <a:rPr lang="en-US" i="1" dirty="0" smtClean="0">
                <a:latin typeface="Times New Roman" panose="02020603050405020304" pitchFamily="18" charset="0"/>
                <a:cs typeface="Times New Roman" panose="02020603050405020304" pitchFamily="18" charset="0"/>
              </a:rPr>
              <a:t>transmission</a:t>
            </a:r>
            <a:r>
              <a:rPr lang="en-US" dirty="0" smtClean="0">
                <a:latin typeface="Times New Roman" panose="02020603050405020304" pitchFamily="18" charset="0"/>
                <a:cs typeface="Times New Roman" panose="02020603050405020304" pitchFamily="18" charset="0"/>
              </a:rPr>
              <a:t>?</a:t>
            </a:r>
          </a:p>
          <a:p>
            <a:pPr marL="514350" indent="-514350">
              <a:buFont typeface="+mj-lt"/>
              <a:buAutoNum type="arabicParenR"/>
            </a:pPr>
            <a:r>
              <a:rPr lang="en-US" dirty="0" smtClean="0">
                <a:latin typeface="Times New Roman" panose="02020603050405020304" pitchFamily="18" charset="0"/>
                <a:cs typeface="Times New Roman" panose="02020603050405020304" pitchFamily="18" charset="0"/>
              </a:rPr>
              <a:t>Can we trust the </a:t>
            </a:r>
            <a:r>
              <a:rPr lang="en-US" i="1" dirty="0" smtClean="0">
                <a:latin typeface="Times New Roman" panose="02020603050405020304" pitchFamily="18" charset="0"/>
                <a:cs typeface="Times New Roman" panose="02020603050405020304" pitchFamily="18" charset="0"/>
              </a:rPr>
              <a:t>canon</a:t>
            </a:r>
            <a:r>
              <a:rPr lang="en-US" dirty="0" smtClean="0">
                <a:latin typeface="Times New Roman" panose="02020603050405020304" pitchFamily="18" charset="0"/>
                <a:cs typeface="Times New Roman" panose="02020603050405020304" pitchFamily="18" charset="0"/>
              </a:rPr>
              <a:t>?</a:t>
            </a:r>
          </a:p>
          <a:p>
            <a:pPr marL="514350" indent="-514350">
              <a:buFont typeface="+mj-lt"/>
              <a:buAutoNum type="arabicParenR"/>
            </a:pPr>
            <a:r>
              <a:rPr lang="en-US" dirty="0" smtClean="0">
                <a:latin typeface="Times New Roman" panose="02020603050405020304" pitchFamily="18" charset="0"/>
                <a:cs typeface="Times New Roman" panose="02020603050405020304" pitchFamily="18" charset="0"/>
              </a:rPr>
              <a:t>Can we trust the original </a:t>
            </a:r>
            <a:r>
              <a:rPr lang="en-US" i="1" dirty="0" smtClean="0">
                <a:latin typeface="Times New Roman" panose="02020603050405020304" pitchFamily="18" charset="0"/>
                <a:cs typeface="Times New Roman" panose="02020603050405020304" pitchFamily="18" charset="0"/>
              </a:rPr>
              <a:t>authors</a:t>
            </a:r>
            <a:r>
              <a:rPr lang="en-US" dirty="0" smtClean="0">
                <a:latin typeface="Times New Roman" panose="02020603050405020304" pitchFamily="18" charset="0"/>
                <a:cs typeface="Times New Roman" panose="02020603050405020304" pitchFamily="18" charset="0"/>
              </a:rPr>
              <a:t>?</a:t>
            </a:r>
          </a:p>
          <a:p>
            <a:pPr marL="514350" indent="-514350">
              <a:buFont typeface="+mj-lt"/>
              <a:buAutoNum type="arabicParenR"/>
            </a:pPr>
            <a:r>
              <a:rPr lang="en-US" dirty="0" smtClean="0">
                <a:latin typeface="Times New Roman" panose="02020603050405020304" pitchFamily="18" charset="0"/>
                <a:cs typeface="Times New Roman" panose="02020603050405020304" pitchFamily="18" charset="0"/>
              </a:rPr>
              <a:t>Can we trust </a:t>
            </a:r>
            <a:r>
              <a:rPr lang="en-US" i="1" dirty="0" smtClean="0">
                <a:latin typeface="Times New Roman" panose="02020603050405020304" pitchFamily="18" charset="0"/>
                <a:cs typeface="Times New Roman" panose="02020603050405020304" pitchFamily="18" charset="0"/>
              </a:rPr>
              <a:t>the Bible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614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799" y="1828800"/>
            <a:ext cx="3962399"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474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dirty="0" smtClean="0"/>
              <a:t>Sources of Authority</a:t>
            </a:r>
            <a:endParaRPr lang="en-US" dirty="0"/>
          </a:p>
        </p:txBody>
      </p:sp>
      <p:sp>
        <p:nvSpPr>
          <p:cNvPr id="3" name="Content Placeholder 2"/>
          <p:cNvSpPr>
            <a:spLocks noGrp="1"/>
          </p:cNvSpPr>
          <p:nvPr>
            <p:ph idx="1"/>
          </p:nvPr>
        </p:nvSpPr>
        <p:spPr>
          <a:xfrm>
            <a:off x="533400" y="4267200"/>
            <a:ext cx="8229600" cy="2286000"/>
          </a:xfrm>
        </p:spPr>
        <p:txBody>
          <a:bodyPr>
            <a:normAutofit fontScale="92500"/>
          </a:bodyPr>
          <a:lstStyle/>
          <a:p>
            <a:r>
              <a:rPr lang="en-US" dirty="0" smtClean="0"/>
              <a:t>Revelation – oral or written</a:t>
            </a:r>
          </a:p>
          <a:p>
            <a:r>
              <a:rPr lang="en-US" dirty="0" smtClean="0"/>
              <a:t>Investigation – rational, philosophical, scientific</a:t>
            </a:r>
          </a:p>
          <a:p>
            <a:r>
              <a:rPr lang="en-US" dirty="0" smtClean="0"/>
              <a:t>Relational – trusted sources</a:t>
            </a:r>
          </a:p>
          <a:p>
            <a:r>
              <a:rPr lang="en-US" dirty="0" smtClean="0"/>
              <a:t>Experience – feelings</a:t>
            </a:r>
            <a:endParaRPr lang="en-US" dirty="0"/>
          </a:p>
        </p:txBody>
      </p:sp>
      <p:pic>
        <p:nvPicPr>
          <p:cNvPr id="3074" name="Picture 2" descr="Image result for how do we know what we kn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657" y="1219200"/>
            <a:ext cx="4919853"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361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t>General Revelation</a:t>
            </a:r>
            <a:endParaRPr lang="en-US" dirty="0"/>
          </a:p>
        </p:txBody>
      </p:sp>
      <p:sp>
        <p:nvSpPr>
          <p:cNvPr id="3" name="Content Placeholder 2"/>
          <p:cNvSpPr>
            <a:spLocks noGrp="1"/>
          </p:cNvSpPr>
          <p:nvPr>
            <p:ph idx="1"/>
          </p:nvPr>
        </p:nvSpPr>
        <p:spPr>
          <a:xfrm>
            <a:off x="304800" y="1066800"/>
            <a:ext cx="4419600" cy="5334000"/>
          </a:xfrm>
        </p:spPr>
        <p:txBody>
          <a:bodyPr>
            <a:normAutofit fontScale="70000" lnSpcReduction="20000"/>
          </a:bodyPr>
          <a:lstStyle/>
          <a:p>
            <a:pPr marL="0" indent="0">
              <a:buNone/>
            </a:pPr>
            <a:r>
              <a:rPr lang="en-US" dirty="0" smtClean="0"/>
              <a:t>“For the wrath of God is revealed from heaven against all ungodliness and unrighteousness of men, who by their unrighteousness suppress the truth. </a:t>
            </a:r>
            <a:r>
              <a:rPr lang="en-US" baseline="30000" dirty="0" smtClean="0"/>
              <a:t> </a:t>
            </a:r>
            <a:r>
              <a:rPr lang="en-US" i="1" dirty="0" smtClean="0"/>
              <a:t>For what can be known about God is plain to them, because God has shown it to them. </a:t>
            </a:r>
            <a:r>
              <a:rPr lang="en-US" i="1" baseline="30000" dirty="0" smtClean="0"/>
              <a:t> </a:t>
            </a:r>
            <a:r>
              <a:rPr lang="en-US" i="1" dirty="0" smtClean="0"/>
              <a:t>For his invisible attributes, namely, his eternal power and divine nature, have been clearly perceived, ever since the creation of the world, in the things that have been made. So they are without excuse. </a:t>
            </a:r>
            <a:r>
              <a:rPr lang="en-US" baseline="30000" dirty="0" smtClean="0"/>
              <a:t> </a:t>
            </a:r>
            <a:r>
              <a:rPr lang="en-US" dirty="0" smtClean="0"/>
              <a:t>For although they knew God, they did not honor him as God or give thanks to him, but they became futile in their thinking, and their foolish hearts were darkened.”                     		      		       Romans 1:18-21</a:t>
            </a:r>
            <a:endParaRPr lang="en-US" dirty="0"/>
          </a:p>
        </p:txBody>
      </p:sp>
      <p:pic>
        <p:nvPicPr>
          <p:cNvPr id="2050" name="Picture 2" descr="Image result for heavens and earth"/>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30" r="4919"/>
          <a:stretch/>
        </p:blipFill>
        <p:spPr bwMode="auto">
          <a:xfrm>
            <a:off x="4876800" y="2057400"/>
            <a:ext cx="3985404"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707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131"/>
            <a:ext cx="8229600" cy="838200"/>
          </a:xfrm>
        </p:spPr>
        <p:txBody>
          <a:bodyPr/>
          <a:lstStyle/>
          <a:p>
            <a:r>
              <a:rPr lang="en-US" dirty="0" smtClean="0"/>
              <a:t>Special Revelation</a:t>
            </a:r>
            <a:endParaRPr lang="en-US" dirty="0"/>
          </a:p>
        </p:txBody>
      </p:sp>
      <p:sp>
        <p:nvSpPr>
          <p:cNvPr id="3" name="Content Placeholder 2"/>
          <p:cNvSpPr>
            <a:spLocks noGrp="1"/>
          </p:cNvSpPr>
          <p:nvPr>
            <p:ph idx="1"/>
          </p:nvPr>
        </p:nvSpPr>
        <p:spPr>
          <a:xfrm>
            <a:off x="114300" y="2286000"/>
            <a:ext cx="8915400" cy="4495800"/>
          </a:xfrm>
        </p:spPr>
        <p:txBody>
          <a:bodyPr>
            <a:normAutofit fontScale="85000" lnSpcReduction="10000"/>
          </a:bodyPr>
          <a:lstStyle/>
          <a:p>
            <a:pPr marL="0" indent="0">
              <a:buNone/>
            </a:pPr>
            <a:r>
              <a:rPr lang="en-US" dirty="0" smtClean="0"/>
              <a:t>“Redemption is partly </a:t>
            </a:r>
            <a:r>
              <a:rPr lang="en-US" i="1" dirty="0" smtClean="0"/>
              <a:t>objective and central</a:t>
            </a:r>
            <a:r>
              <a:rPr lang="en-US" dirty="0" smtClean="0"/>
              <a:t>, and partly </a:t>
            </a:r>
            <a:r>
              <a:rPr lang="en-US" i="1" dirty="0" smtClean="0"/>
              <a:t>subjective and individual</a:t>
            </a:r>
            <a:r>
              <a:rPr lang="en-US" dirty="0" smtClean="0"/>
              <a:t>... revelation accompanies the process of objective-central redemption only, and this explains why redemption extends further than revelation” – </a:t>
            </a:r>
            <a:r>
              <a:rPr lang="en-US" dirty="0" err="1" smtClean="0"/>
              <a:t>Geerhardus</a:t>
            </a:r>
            <a:r>
              <a:rPr lang="en-US" dirty="0" smtClean="0"/>
              <a:t> </a:t>
            </a:r>
            <a:r>
              <a:rPr lang="en-US" dirty="0" err="1" smtClean="0"/>
              <a:t>Vos</a:t>
            </a:r>
            <a:endParaRPr lang="en-US" dirty="0" smtClean="0"/>
          </a:p>
          <a:p>
            <a:pPr lvl="1"/>
            <a:r>
              <a:rPr lang="en-US" dirty="0" smtClean="0"/>
              <a:t>Objective Redemption:  “Those redeeming acts of God, which take place on behalf of, but outside of, the human person” – “Redemption Accomplished” </a:t>
            </a:r>
          </a:p>
          <a:p>
            <a:pPr lvl="2"/>
            <a:r>
              <a:rPr lang="en-US" dirty="0" smtClean="0"/>
              <a:t>e.g., the Abrahamic Covenant, the Exodus, crucifixion and resurrection of Christ, Pentecost </a:t>
            </a:r>
          </a:p>
          <a:p>
            <a:pPr lvl="1"/>
            <a:r>
              <a:rPr lang="en-US" dirty="0" smtClean="0"/>
              <a:t>Subjective Redemption:  “Those acts of God which enter into the human subject” – “Redemption Applied”</a:t>
            </a:r>
          </a:p>
          <a:p>
            <a:pPr lvl="2"/>
            <a:r>
              <a:rPr lang="en-US" dirty="0" smtClean="0"/>
              <a:t>Regeneration, justification, sanctification</a:t>
            </a:r>
            <a:endParaRPr lang="en-US" dirty="0"/>
          </a:p>
        </p:txBody>
      </p:sp>
      <p:pic>
        <p:nvPicPr>
          <p:cNvPr id="1028" name="Picture 4" descr="Image result for redemption history timel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914400"/>
            <a:ext cx="3657600" cy="1227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580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dirty="0" smtClean="0"/>
              <a:t>Methods of Special Revelation</a:t>
            </a:r>
            <a:endParaRPr lang="en-US" dirty="0"/>
          </a:p>
        </p:txBody>
      </p:sp>
      <p:sp>
        <p:nvSpPr>
          <p:cNvPr id="3" name="Content Placeholder 2"/>
          <p:cNvSpPr>
            <a:spLocks noGrp="1"/>
          </p:cNvSpPr>
          <p:nvPr>
            <p:ph idx="1"/>
          </p:nvPr>
        </p:nvSpPr>
        <p:spPr>
          <a:xfrm>
            <a:off x="228600" y="1066800"/>
            <a:ext cx="4800600" cy="5486400"/>
          </a:xfrm>
        </p:spPr>
        <p:txBody>
          <a:bodyPr>
            <a:normAutofit fontScale="77500" lnSpcReduction="20000"/>
          </a:bodyPr>
          <a:lstStyle/>
          <a:p>
            <a:r>
              <a:rPr lang="en-US" dirty="0" smtClean="0"/>
              <a:t>“</a:t>
            </a:r>
            <a:r>
              <a:rPr lang="en-US" i="1" dirty="0" smtClean="0"/>
              <a:t>Long ago, at many times and in many ways, God spoke to our fathers by the prophets, but in these last days he has spoken to us by his Son</a:t>
            </a:r>
            <a:r>
              <a:rPr lang="en-US" dirty="0" smtClean="0"/>
              <a:t>, whom He appointed the heir of all things, through whom also He created the world. </a:t>
            </a:r>
            <a:r>
              <a:rPr lang="en-US" baseline="30000" dirty="0" smtClean="0"/>
              <a:t> </a:t>
            </a:r>
            <a:r>
              <a:rPr lang="en-US" dirty="0" smtClean="0"/>
              <a:t>He is the radiance of the glory of God and the exact imprint of his nature, and He upholds the universe by the word of His power.”  Hebrews 1:1-3</a:t>
            </a:r>
          </a:p>
          <a:p>
            <a:pPr marL="0" indent="0">
              <a:buNone/>
            </a:pPr>
            <a:r>
              <a:rPr lang="en-US" dirty="0" smtClean="0"/>
              <a:t> </a:t>
            </a:r>
          </a:p>
          <a:p>
            <a:r>
              <a:rPr lang="en-US" dirty="0" smtClean="0"/>
              <a:t>“Many ways”:  verbal encounters, symbols, writings, </a:t>
            </a:r>
            <a:r>
              <a:rPr lang="en-US" dirty="0" err="1" smtClean="0"/>
              <a:t>theophanies</a:t>
            </a:r>
            <a:r>
              <a:rPr lang="en-US" dirty="0" smtClean="0"/>
              <a:t>, dreams, visions, prophecies, incarnation</a:t>
            </a:r>
            <a:endParaRPr lang="en-US" dirty="0"/>
          </a:p>
        </p:txBody>
      </p:sp>
      <p:sp>
        <p:nvSpPr>
          <p:cNvPr id="4" name="AutoShape 2" descr="Image result for prophet vision"/>
          <p:cNvSpPr>
            <a:spLocks noChangeAspect="1" noChangeArrowheads="1"/>
          </p:cNvSpPr>
          <p:nvPr/>
        </p:nvSpPr>
        <p:spPr bwMode="auto">
          <a:xfrm>
            <a:off x="155575" y="-2293938"/>
            <a:ext cx="3810000" cy="4791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prophet vision"/>
          <p:cNvSpPr>
            <a:spLocks noChangeAspect="1" noChangeArrowheads="1"/>
          </p:cNvSpPr>
          <p:nvPr/>
        </p:nvSpPr>
        <p:spPr bwMode="auto">
          <a:xfrm>
            <a:off x="307975" y="-2141538"/>
            <a:ext cx="3810000" cy="4791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prophet vision"/>
          <p:cNvSpPr>
            <a:spLocks noChangeAspect="1" noChangeArrowheads="1"/>
          </p:cNvSpPr>
          <p:nvPr/>
        </p:nvSpPr>
        <p:spPr bwMode="auto">
          <a:xfrm>
            <a:off x="460375" y="-1989138"/>
            <a:ext cx="3810000" cy="4791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prophet vision"/>
          <p:cNvSpPr>
            <a:spLocks noChangeAspect="1" noChangeArrowheads="1"/>
          </p:cNvSpPr>
          <p:nvPr/>
        </p:nvSpPr>
        <p:spPr bwMode="auto">
          <a:xfrm>
            <a:off x="612775" y="-1836738"/>
            <a:ext cx="3810000" cy="4791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0" name="Picture 10"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600200"/>
            <a:ext cx="3364010" cy="4230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625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Authoritative Witnesses to the Resurrection of Jesus Christ</a:t>
            </a:r>
            <a:endParaRPr lang="en-US" dirty="0"/>
          </a:p>
        </p:txBody>
      </p:sp>
      <p:sp>
        <p:nvSpPr>
          <p:cNvPr id="3" name="Content Placeholder 2"/>
          <p:cNvSpPr>
            <a:spLocks noGrp="1"/>
          </p:cNvSpPr>
          <p:nvPr>
            <p:ph idx="1"/>
          </p:nvPr>
        </p:nvSpPr>
        <p:spPr>
          <a:xfrm>
            <a:off x="457200" y="1600200"/>
            <a:ext cx="4572000" cy="5029200"/>
          </a:xfrm>
        </p:spPr>
        <p:txBody>
          <a:bodyPr>
            <a:normAutofit fontScale="85000" lnSpcReduction="20000"/>
          </a:bodyPr>
          <a:lstStyle/>
          <a:p>
            <a:pPr marL="0" indent="0">
              <a:buNone/>
            </a:pPr>
            <a:r>
              <a:rPr lang="en-US" dirty="0" smtClean="0"/>
              <a:t>“But </a:t>
            </a:r>
            <a:r>
              <a:rPr lang="en-US" i="1" dirty="0" smtClean="0"/>
              <a:t>when the Helper comes</a:t>
            </a:r>
            <a:r>
              <a:rPr lang="en-US" dirty="0" smtClean="0"/>
              <a:t>, whom I will send to you from the Father, the Spirit of truth, who proceeds from the Father, </a:t>
            </a:r>
            <a:r>
              <a:rPr lang="en-US" i="1" dirty="0" smtClean="0"/>
              <a:t>He will bear witness about Me. </a:t>
            </a:r>
            <a:r>
              <a:rPr lang="en-US" i="1" baseline="30000" dirty="0" smtClean="0"/>
              <a:t> </a:t>
            </a:r>
            <a:r>
              <a:rPr lang="en-US" i="1" dirty="0" smtClean="0"/>
              <a:t>And you also will bear witness</a:t>
            </a:r>
            <a:r>
              <a:rPr lang="en-US" dirty="0" smtClean="0"/>
              <a:t>, because you have been with Me from the beginning… I still have many things to say to you, but you cannot bear them now. </a:t>
            </a:r>
            <a:r>
              <a:rPr lang="en-US" baseline="30000" dirty="0" smtClean="0"/>
              <a:t> </a:t>
            </a:r>
            <a:r>
              <a:rPr lang="en-US" dirty="0" smtClean="0"/>
              <a:t>When the Spirit of truth comes, </a:t>
            </a:r>
            <a:r>
              <a:rPr lang="en-US" i="1" dirty="0" smtClean="0"/>
              <a:t>He will guide you into all the truth</a:t>
            </a:r>
            <a:r>
              <a:rPr lang="en-US" dirty="0" smtClean="0"/>
              <a:t>…”  </a:t>
            </a:r>
          </a:p>
          <a:p>
            <a:pPr marL="0" indent="0">
              <a:buNone/>
            </a:pPr>
            <a:r>
              <a:rPr lang="en-US" dirty="0"/>
              <a:t> </a:t>
            </a:r>
            <a:r>
              <a:rPr lang="en-US" dirty="0" smtClean="0"/>
              <a:t>           </a:t>
            </a:r>
            <a:r>
              <a:rPr lang="en-US" dirty="0" smtClean="0"/>
              <a:t>John 15:26,27; 16:12,13</a:t>
            </a:r>
            <a:endParaRPr lang="en-US" dirty="0"/>
          </a:p>
        </p:txBody>
      </p:sp>
      <p:pic>
        <p:nvPicPr>
          <p:cNvPr id="6146" name="Picture 2" descr="Image result for Apostles witness resurr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626" y="1676400"/>
            <a:ext cx="3360526"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552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858962"/>
          </a:xfrm>
        </p:spPr>
        <p:txBody>
          <a:bodyPr>
            <a:normAutofit fontScale="90000"/>
          </a:bodyPr>
          <a:lstStyle/>
          <a:p>
            <a:r>
              <a:rPr lang="en-US" dirty="0" smtClean="0"/>
              <a:t>We  Can Trust the Translation, Transmission, and Canon… But Can We Trust the Apostolic Witnesses?</a:t>
            </a:r>
            <a:endParaRPr lang="en-US" dirty="0"/>
          </a:p>
        </p:txBody>
      </p:sp>
      <p:sp>
        <p:nvSpPr>
          <p:cNvPr id="3" name="Content Placeholder 2"/>
          <p:cNvSpPr>
            <a:spLocks noGrp="1"/>
          </p:cNvSpPr>
          <p:nvPr>
            <p:ph idx="1"/>
          </p:nvPr>
        </p:nvSpPr>
        <p:spPr>
          <a:xfrm>
            <a:off x="381000" y="3810000"/>
            <a:ext cx="8305800" cy="2971800"/>
          </a:xfrm>
        </p:spPr>
        <p:txBody>
          <a:bodyPr>
            <a:normAutofit fontScale="70000" lnSpcReduction="20000"/>
          </a:bodyPr>
          <a:lstStyle/>
          <a:p>
            <a:r>
              <a:rPr lang="en-US" dirty="0" smtClean="0"/>
              <a:t>“So one of the men who have accompanied us during all the time that the Lord Jesus went in and out among us, beginning from the baptism of John until the day when He was taken up from us – one of these men must become </a:t>
            </a:r>
            <a:r>
              <a:rPr lang="en-US" i="1" dirty="0" smtClean="0"/>
              <a:t>with us a witness to His resurrection</a:t>
            </a:r>
            <a:r>
              <a:rPr lang="en-US" dirty="0" smtClean="0"/>
              <a:t>.”  </a:t>
            </a:r>
          </a:p>
          <a:p>
            <a:pPr marL="0" indent="0">
              <a:buNone/>
            </a:pPr>
            <a:r>
              <a:rPr lang="en-US" dirty="0"/>
              <a:t>	</a:t>
            </a:r>
            <a:r>
              <a:rPr lang="en-US" dirty="0" smtClean="0"/>
              <a:t>						Acts 1:21,22</a:t>
            </a:r>
          </a:p>
          <a:p>
            <a:r>
              <a:rPr lang="en-US" dirty="0" smtClean="0"/>
              <a:t>“Here’s what you really can’t get around:  If the resurrection happened, then the rest of the fundamental superstructure of Christianity comes together like clockwork – including the authority of the Bible, both New Testament and Old.  If it didn’t happen, then never mind any of it…”                                               Greg Gilbert</a:t>
            </a:r>
            <a:endParaRPr lang="en-US" dirty="0"/>
          </a:p>
        </p:txBody>
      </p:sp>
      <p:pic>
        <p:nvPicPr>
          <p:cNvPr id="7170" name="Picture 2" descr="Image result for empty tomb"/>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194" b="19214"/>
          <a:stretch/>
        </p:blipFill>
        <p:spPr bwMode="auto">
          <a:xfrm>
            <a:off x="2286000" y="2048608"/>
            <a:ext cx="4191000" cy="1573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922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Needs Eyewitnesses?</a:t>
            </a:r>
            <a:endParaRPr lang="en-US" dirty="0"/>
          </a:p>
        </p:txBody>
      </p:sp>
      <p:sp>
        <p:nvSpPr>
          <p:cNvPr id="3" name="Content Placeholder 2"/>
          <p:cNvSpPr>
            <a:spLocks noGrp="1"/>
          </p:cNvSpPr>
          <p:nvPr>
            <p:ph idx="1"/>
          </p:nvPr>
        </p:nvSpPr>
        <p:spPr>
          <a:xfrm>
            <a:off x="304800" y="1600260"/>
            <a:ext cx="4038600" cy="4373563"/>
          </a:xfrm>
        </p:spPr>
        <p:txBody>
          <a:bodyPr>
            <a:normAutofit fontScale="85000" lnSpcReduction="10000"/>
          </a:bodyPr>
          <a:lstStyle/>
          <a:p>
            <a:r>
              <a:rPr lang="en-US" dirty="0" smtClean="0"/>
              <a:t>The Shroud of Turin</a:t>
            </a:r>
          </a:p>
          <a:p>
            <a:r>
              <a:rPr lang="en-US" dirty="0" smtClean="0"/>
              <a:t>Relics associated with the Cross of Christ</a:t>
            </a:r>
          </a:p>
          <a:p>
            <a:r>
              <a:rPr lang="en-US" dirty="0" smtClean="0"/>
              <a:t>The Gospel of Judas</a:t>
            </a:r>
          </a:p>
          <a:p>
            <a:r>
              <a:rPr lang="en-US" dirty="0" smtClean="0"/>
              <a:t>Relics associated with John the Baptist</a:t>
            </a:r>
          </a:p>
          <a:p>
            <a:r>
              <a:rPr lang="en-US" dirty="0" smtClean="0"/>
              <a:t>The supposed burial box of Jesus’ brother James</a:t>
            </a:r>
          </a:p>
          <a:p>
            <a:r>
              <a:rPr lang="en-US" dirty="0" smtClean="0"/>
              <a:t>The Gospel of Mary Magdalene</a:t>
            </a:r>
          </a:p>
        </p:txBody>
      </p:sp>
      <p:pic>
        <p:nvPicPr>
          <p:cNvPr id="16386" name="Picture 2" descr="https://s.cdn.turner.com/ads/adspaces/CNN/2017/02/01/472578791_Finding_Jesus_S2_780x439_NS_March5.jpg"/>
          <p:cNvPicPr>
            <a:picLocks noChangeAspect="1" noChangeArrowheads="1"/>
          </p:cNvPicPr>
          <p:nvPr/>
        </p:nvPicPr>
        <p:blipFill rotWithShape="1">
          <a:blip r:embed="rId2">
            <a:extLst>
              <a:ext uri="{28A0092B-C50C-407E-A947-70E740481C1C}">
                <a14:useLocalDpi xmlns:a14="http://schemas.microsoft.com/office/drawing/2010/main" val="0"/>
              </a:ext>
            </a:extLst>
          </a:blip>
          <a:srcRect r="23072"/>
          <a:stretch/>
        </p:blipFill>
        <p:spPr bwMode="auto">
          <a:xfrm>
            <a:off x="4572000" y="2286000"/>
            <a:ext cx="4103298" cy="3002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250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Possible Explanations for the Apostolic Witness</a:t>
            </a:r>
            <a:endParaRPr lang="en-US" dirty="0"/>
          </a:p>
        </p:txBody>
      </p:sp>
      <p:sp>
        <p:nvSpPr>
          <p:cNvPr id="3" name="Content Placeholder 2"/>
          <p:cNvSpPr>
            <a:spLocks noGrp="1"/>
          </p:cNvSpPr>
          <p:nvPr>
            <p:ph idx="1"/>
          </p:nvPr>
        </p:nvSpPr>
        <p:spPr>
          <a:xfrm>
            <a:off x="838200" y="4267200"/>
            <a:ext cx="7239000" cy="2438400"/>
          </a:xfrm>
        </p:spPr>
        <p:txBody>
          <a:bodyPr/>
          <a:lstStyle/>
          <a:p>
            <a:r>
              <a:rPr lang="en-US" dirty="0" smtClean="0"/>
              <a:t>An inspirational legend</a:t>
            </a:r>
          </a:p>
          <a:p>
            <a:r>
              <a:rPr lang="en-US" dirty="0" smtClean="0"/>
              <a:t>An intentional hoax</a:t>
            </a:r>
          </a:p>
          <a:p>
            <a:r>
              <a:rPr lang="en-US" dirty="0" smtClean="0"/>
              <a:t>A big misunderstanding</a:t>
            </a:r>
          </a:p>
          <a:p>
            <a:r>
              <a:rPr lang="en-US" dirty="0" smtClean="0"/>
              <a:t>An eyewitness report of an historic event</a:t>
            </a:r>
          </a:p>
        </p:txBody>
      </p:sp>
      <p:pic>
        <p:nvPicPr>
          <p:cNvPr id="8194" name="Picture 2" descr="Image result for Sherlock Hol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676400"/>
            <a:ext cx="3886200" cy="2425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399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4396</TotalTime>
  <Words>906</Words>
  <Application>Microsoft Office PowerPoint</Application>
  <PresentationFormat>On-screen Show (4:3)</PresentationFormat>
  <Paragraphs>76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Lesson #5 – Revelation and Inspiration</vt:lpstr>
      <vt:lpstr>Sources of Authority</vt:lpstr>
      <vt:lpstr>General Revelation</vt:lpstr>
      <vt:lpstr>Special Revelation</vt:lpstr>
      <vt:lpstr>Methods of Special Revelation</vt:lpstr>
      <vt:lpstr>The Authoritative Witnesses to the Resurrection of Jesus Christ</vt:lpstr>
      <vt:lpstr>We  Can Trust the Translation, Transmission, and Canon… But Can We Trust the Apostolic Witnesses?</vt:lpstr>
      <vt:lpstr>Who Needs Eyewitnesses?</vt:lpstr>
      <vt:lpstr>Possible Explanations for the Apostolic Witness</vt:lpstr>
      <vt:lpstr>An Inspirational Legend?</vt:lpstr>
      <vt:lpstr>PowerPoint Presentation</vt:lpstr>
      <vt:lpstr>A Hoax?</vt:lpstr>
      <vt:lpstr>A Big Misunderstanding?</vt:lpstr>
      <vt:lpstr>PowerPoint Presentation</vt:lpstr>
      <vt:lpstr>The Reasonable Conclusion</vt:lpstr>
      <vt:lpstr>The Testimony of the Risen Christ</vt:lpstr>
      <vt:lpstr>PowerPoint Presentation</vt:lpstr>
      <vt:lpstr>The Chain of Important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#5 – Revelation and Inspiration</dc:title>
  <dc:creator>Dan</dc:creator>
  <cp:lastModifiedBy>Dan</cp:lastModifiedBy>
  <cp:revision>25</cp:revision>
  <dcterms:created xsi:type="dcterms:W3CDTF">2017-02-07T21:44:48Z</dcterms:created>
  <dcterms:modified xsi:type="dcterms:W3CDTF">2017-02-10T23:01:47Z</dcterms:modified>
</cp:coreProperties>
</file>