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A54A25-6A7B-4DF6-B3C0-2FD5EAE95FF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384269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54A25-6A7B-4DF6-B3C0-2FD5EAE95FF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142802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54A25-6A7B-4DF6-B3C0-2FD5EAE95FF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242891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54A25-6A7B-4DF6-B3C0-2FD5EAE95FF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105240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A54A25-6A7B-4DF6-B3C0-2FD5EAE95FFB}"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227038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A54A25-6A7B-4DF6-B3C0-2FD5EAE95FFB}"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254904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A54A25-6A7B-4DF6-B3C0-2FD5EAE95FFB}"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355331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A54A25-6A7B-4DF6-B3C0-2FD5EAE95FFB}"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385318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54A25-6A7B-4DF6-B3C0-2FD5EAE95FFB}"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82357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54A25-6A7B-4DF6-B3C0-2FD5EAE95FFB}"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283863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54A25-6A7B-4DF6-B3C0-2FD5EAE95FFB}"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F19DB-7D25-46DB-9059-613151293E14}" type="slidenum">
              <a:rPr lang="en-US" smtClean="0"/>
              <a:t>‹#›</a:t>
            </a:fld>
            <a:endParaRPr lang="en-US"/>
          </a:p>
        </p:txBody>
      </p:sp>
    </p:spTree>
    <p:extLst>
      <p:ext uri="{BB962C8B-B14F-4D97-AF65-F5344CB8AC3E}">
        <p14:creationId xmlns:p14="http://schemas.microsoft.com/office/powerpoint/2010/main" val="287241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lum/>
          </a:blip>
          <a:srcRect/>
          <a:stretch>
            <a:fillRect l="-7000" t="-7000" r="-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54A25-6A7B-4DF6-B3C0-2FD5EAE95FFB}" type="datetimeFigureOut">
              <a:rPr lang="en-US" smtClean="0"/>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F19DB-7D25-46DB-9059-613151293E14}" type="slidenum">
              <a:rPr lang="en-US" smtClean="0"/>
              <a:t>‹#›</a:t>
            </a:fld>
            <a:endParaRPr lang="en-US"/>
          </a:p>
        </p:txBody>
      </p:sp>
    </p:spTree>
    <p:extLst>
      <p:ext uri="{BB962C8B-B14F-4D97-AF65-F5344CB8AC3E}">
        <p14:creationId xmlns:p14="http://schemas.microsoft.com/office/powerpoint/2010/main" val="1969774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432" y="5486400"/>
            <a:ext cx="8197600" cy="1012825"/>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Lesson #3 – Transmission of the Text</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32" y="457200"/>
            <a:ext cx="8622801" cy="4846014"/>
          </a:xfrm>
          <a:prstGeom prst="rect">
            <a:avLst/>
          </a:prstGeom>
        </p:spPr>
      </p:pic>
    </p:spTree>
    <p:extLst>
      <p:ext uri="{BB962C8B-B14F-4D97-AF65-F5344CB8AC3E}">
        <p14:creationId xmlns:p14="http://schemas.microsoft.com/office/powerpoint/2010/main" val="4203901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dirty="0" smtClean="0"/>
              <a:t>Textual Criticism</a:t>
            </a:r>
            <a:endParaRPr lang="en-US" dirty="0"/>
          </a:p>
        </p:txBody>
      </p:sp>
      <p:sp>
        <p:nvSpPr>
          <p:cNvPr id="3" name="Content Placeholder 2"/>
          <p:cNvSpPr>
            <a:spLocks noGrp="1"/>
          </p:cNvSpPr>
          <p:nvPr>
            <p:ph idx="1"/>
          </p:nvPr>
        </p:nvSpPr>
        <p:spPr>
          <a:xfrm>
            <a:off x="228600" y="1143000"/>
            <a:ext cx="4953000" cy="5105400"/>
          </a:xfrm>
        </p:spPr>
        <p:txBody>
          <a:bodyPr>
            <a:normAutofit fontScale="85000" lnSpcReduction="20000"/>
          </a:bodyPr>
          <a:lstStyle/>
          <a:p>
            <a:r>
              <a:rPr lang="en-US" dirty="0" smtClean="0"/>
              <a:t>“…the textual critic… seeks by comparison and study to recover the exact words of the author’s original composition.”</a:t>
            </a:r>
          </a:p>
          <a:p>
            <a:r>
              <a:rPr lang="en-US" dirty="0" smtClean="0"/>
              <a:t>Copyist mistakes:</a:t>
            </a:r>
          </a:p>
          <a:p>
            <a:pPr lvl="1"/>
            <a:r>
              <a:rPr lang="en-US" dirty="0" smtClean="0"/>
              <a:t>Unintentional errors</a:t>
            </a:r>
          </a:p>
          <a:p>
            <a:pPr lvl="2"/>
            <a:r>
              <a:rPr lang="en-US" dirty="0" smtClean="0"/>
              <a:t>spelling mistakes (or changes over time); inverted or repeated words; skipped words or lines</a:t>
            </a:r>
          </a:p>
          <a:p>
            <a:pPr lvl="1"/>
            <a:r>
              <a:rPr lang="en-US" dirty="0" smtClean="0"/>
              <a:t>Intentional errors – attempts to correct what appears to be an error</a:t>
            </a:r>
          </a:p>
          <a:p>
            <a:pPr lvl="2"/>
            <a:r>
              <a:rPr lang="en-US" dirty="0" smtClean="0"/>
              <a:t>“…as yet the Spirit had not been given, because Jesus was not yet glorified” – lit., “not yet was the Spirit”</a:t>
            </a:r>
            <a:endParaRPr lang="en-US" dirty="0"/>
          </a:p>
        </p:txBody>
      </p:sp>
      <p:pic>
        <p:nvPicPr>
          <p:cNvPr id="8194" name="Picture 2" descr="Image result for scriptorium"/>
          <p:cNvPicPr>
            <a:picLocks noChangeAspect="1" noChangeArrowheads="1"/>
          </p:cNvPicPr>
          <p:nvPr/>
        </p:nvPicPr>
        <p:blipFill rotWithShape="1">
          <a:blip r:embed="rId2">
            <a:extLst>
              <a:ext uri="{28A0092B-C50C-407E-A947-70E740481C1C}">
                <a14:useLocalDpi xmlns:a14="http://schemas.microsoft.com/office/drawing/2010/main" val="0"/>
              </a:ext>
            </a:extLst>
          </a:blip>
          <a:srcRect l="1409" r="25837"/>
          <a:stretch/>
        </p:blipFill>
        <p:spPr bwMode="auto">
          <a:xfrm>
            <a:off x="5257800" y="1752600"/>
            <a:ext cx="358442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03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Rules for Textual Criticism</a:t>
            </a:r>
            <a:endParaRPr lang="en-US" dirty="0"/>
          </a:p>
        </p:txBody>
      </p:sp>
      <p:sp>
        <p:nvSpPr>
          <p:cNvPr id="3" name="Content Placeholder 2"/>
          <p:cNvSpPr>
            <a:spLocks noGrp="1"/>
          </p:cNvSpPr>
          <p:nvPr>
            <p:ph idx="1"/>
          </p:nvPr>
        </p:nvSpPr>
        <p:spPr>
          <a:xfrm>
            <a:off x="457200" y="1809750"/>
            <a:ext cx="4648200" cy="4114800"/>
          </a:xfrm>
        </p:spPr>
        <p:txBody>
          <a:bodyPr>
            <a:normAutofit fontScale="77500" lnSpcReduction="20000"/>
          </a:bodyPr>
          <a:lstStyle/>
          <a:p>
            <a:r>
              <a:rPr lang="en-US" dirty="0" smtClean="0"/>
              <a:t>The more difficult reading is preferred</a:t>
            </a:r>
          </a:p>
          <a:p>
            <a:r>
              <a:rPr lang="en-US" dirty="0" smtClean="0"/>
              <a:t>The quality of textual witnesses is more important than the quantity of witnesses</a:t>
            </a:r>
          </a:p>
          <a:p>
            <a:r>
              <a:rPr lang="en-US" dirty="0" smtClean="0"/>
              <a:t>In parallel texts, different readings are usually preferred</a:t>
            </a:r>
          </a:p>
          <a:p>
            <a:r>
              <a:rPr lang="en-US" dirty="0" smtClean="0"/>
              <a:t>Example:  “But I say to you that everyone who is angry with his brother [without cause] will be liable to judgment…”    </a:t>
            </a:r>
          </a:p>
          <a:p>
            <a:pPr marL="457200" lvl="1" indent="0">
              <a:buNone/>
            </a:pPr>
            <a:r>
              <a:rPr lang="en-US" dirty="0"/>
              <a:t>	</a:t>
            </a:r>
            <a:r>
              <a:rPr lang="en-US" dirty="0" smtClean="0"/>
              <a:t>		Matthew 5:22</a:t>
            </a:r>
            <a:endParaRPr lang="en-US" dirty="0"/>
          </a:p>
        </p:txBody>
      </p:sp>
      <p:pic>
        <p:nvPicPr>
          <p:cNvPr id="9218" name="Picture 2" descr="Image result for New Testament Greek manuscript frag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23975"/>
            <a:ext cx="22479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New Testament Greek manuscript frag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610" y="2895600"/>
            <a:ext cx="213137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353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Textual Variations in Manuscripts</a:t>
            </a:r>
            <a:endParaRPr lang="en-US" dirty="0"/>
          </a:p>
        </p:txBody>
      </p:sp>
      <p:sp>
        <p:nvSpPr>
          <p:cNvPr id="3" name="Content Placeholder 2"/>
          <p:cNvSpPr>
            <a:spLocks noGrp="1"/>
          </p:cNvSpPr>
          <p:nvPr>
            <p:ph idx="1"/>
          </p:nvPr>
        </p:nvSpPr>
        <p:spPr>
          <a:xfrm>
            <a:off x="228600" y="1295400"/>
            <a:ext cx="3859577" cy="5410200"/>
          </a:xfrm>
        </p:spPr>
        <p:txBody>
          <a:bodyPr>
            <a:normAutofit fontScale="77500" lnSpcReduction="20000"/>
          </a:bodyPr>
          <a:lstStyle/>
          <a:p>
            <a:r>
              <a:rPr lang="en-US" dirty="0" smtClean="0"/>
              <a:t>200,000 or more copyist errors among the 5,400 manuscripts</a:t>
            </a:r>
          </a:p>
          <a:p>
            <a:pPr lvl="1"/>
            <a:r>
              <a:rPr lang="en-US" dirty="0" smtClean="0"/>
              <a:t>if the same mistake occurs in 4,000 different manuscripts, that counts as 4,000 errors</a:t>
            </a:r>
          </a:p>
          <a:p>
            <a:pPr lvl="1"/>
            <a:r>
              <a:rPr lang="en-US" dirty="0" smtClean="0"/>
              <a:t>Errors aren’t widely, randomly distributed – they tend to cluster around the same few texts</a:t>
            </a:r>
          </a:p>
          <a:p>
            <a:r>
              <a:rPr lang="en-US" dirty="0" smtClean="0"/>
              <a:t>“If the large number of manuscripts increases the total of variations, at the same time it supplies the means of checking them.”</a:t>
            </a:r>
            <a:endParaRPr lang="en-US" dirty="0"/>
          </a:p>
        </p:txBody>
      </p:sp>
      <p:pic>
        <p:nvPicPr>
          <p:cNvPr id="10242" name="Picture 2" descr="https://oneyearbiblesite.files.wordpress.com/2012/12/screen-shot-2012-12-29-at-9-20-58-am.png?w=1000&am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633" y="1905000"/>
            <a:ext cx="464264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92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Examples of Substantial Variations</a:t>
            </a:r>
            <a:endParaRPr lang="en-US" dirty="0"/>
          </a:p>
        </p:txBody>
      </p:sp>
      <p:sp>
        <p:nvSpPr>
          <p:cNvPr id="3" name="Content Placeholder 2"/>
          <p:cNvSpPr>
            <a:spLocks noGrp="1"/>
          </p:cNvSpPr>
          <p:nvPr>
            <p:ph idx="1"/>
          </p:nvPr>
        </p:nvSpPr>
        <p:spPr>
          <a:xfrm>
            <a:off x="457200" y="1066800"/>
            <a:ext cx="8229600" cy="5486400"/>
          </a:xfrm>
        </p:spPr>
        <p:txBody>
          <a:bodyPr>
            <a:normAutofit fontScale="70000" lnSpcReduction="20000"/>
          </a:bodyPr>
          <a:lstStyle/>
          <a:p>
            <a:r>
              <a:rPr lang="en-US" dirty="0" smtClean="0"/>
              <a:t>John 7:53-8:11 – woman caught in adultery</a:t>
            </a:r>
          </a:p>
          <a:p>
            <a:pPr lvl="1"/>
            <a:r>
              <a:rPr lang="en-US" dirty="0" smtClean="0"/>
              <a:t>appears in only one early manuscript from the 400’s AD, which contains a number of odd additions to the text; rest of the manuscript evidence comes from after 700’s AD ; probably a tradition handed down from early church</a:t>
            </a:r>
          </a:p>
          <a:p>
            <a:r>
              <a:rPr lang="en-US" dirty="0" smtClean="0"/>
              <a:t>I John 5:7 – “</a:t>
            </a:r>
            <a:r>
              <a:rPr lang="en-US" baseline="30000" dirty="0" smtClean="0"/>
              <a:t> </a:t>
            </a:r>
            <a:r>
              <a:rPr lang="en-US" dirty="0" smtClean="0"/>
              <a:t>For there are three that bear record in heaven, the Father, the Word, and the Holy Ghost: and these three are one.” (KJV)</a:t>
            </a:r>
          </a:p>
          <a:p>
            <a:pPr lvl="1"/>
            <a:r>
              <a:rPr lang="en-US" dirty="0" smtClean="0"/>
              <a:t>appears in only 2 manuscripts, one from the 1400’s and another from the 1500’s</a:t>
            </a:r>
          </a:p>
          <a:p>
            <a:r>
              <a:rPr lang="en-US" dirty="0" smtClean="0"/>
              <a:t>Mark 16:9-20 – post-resurrection appearances of Christ</a:t>
            </a:r>
          </a:p>
          <a:p>
            <a:pPr lvl="1"/>
            <a:r>
              <a:rPr lang="en-US" dirty="0" smtClean="0"/>
              <a:t>alternate shorter ending – supported by only a few manuscripts</a:t>
            </a:r>
          </a:p>
          <a:p>
            <a:pPr lvl="1"/>
            <a:r>
              <a:rPr lang="en-US" dirty="0" smtClean="0"/>
              <a:t>Vatican and </a:t>
            </a:r>
            <a:r>
              <a:rPr lang="en-US" dirty="0" err="1" smtClean="0"/>
              <a:t>Sinaitic</a:t>
            </a:r>
            <a:r>
              <a:rPr lang="en-US" dirty="0" smtClean="0"/>
              <a:t> Manuscripts do not have vss. 9-20; writing is different and transitions are awkward (e.g., Mary Magdalene’s introduction in vs. 9)</a:t>
            </a:r>
          </a:p>
          <a:p>
            <a:pPr lvl="1"/>
            <a:r>
              <a:rPr lang="en-US" dirty="0" smtClean="0"/>
              <a:t>however, Alexandrian Manuscript, several other early uncials, and all late uncials and </a:t>
            </a:r>
            <a:r>
              <a:rPr lang="en-US" dirty="0" err="1" smtClean="0"/>
              <a:t>miniscules</a:t>
            </a:r>
            <a:r>
              <a:rPr lang="en-US" dirty="0" smtClean="0"/>
              <a:t> include it</a:t>
            </a:r>
          </a:p>
          <a:p>
            <a:r>
              <a:rPr lang="en-US" dirty="0" smtClean="0"/>
              <a:t>“Except for a few instances, we have an unquestioned text; and even then not one principle of faith or command of the Lord is involved.”</a:t>
            </a:r>
          </a:p>
        </p:txBody>
      </p:sp>
    </p:spTree>
    <p:extLst>
      <p:ext uri="{BB962C8B-B14F-4D97-AF65-F5344CB8AC3E}">
        <p14:creationId xmlns:p14="http://schemas.microsoft.com/office/powerpoint/2010/main" val="2977852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Restored Greek Text</a:t>
            </a:r>
            <a:endParaRPr lang="en-US" dirty="0"/>
          </a:p>
        </p:txBody>
      </p:sp>
      <p:sp>
        <p:nvSpPr>
          <p:cNvPr id="3" name="Content Placeholder 2"/>
          <p:cNvSpPr>
            <a:spLocks noGrp="1"/>
          </p:cNvSpPr>
          <p:nvPr>
            <p:ph idx="1"/>
          </p:nvPr>
        </p:nvSpPr>
        <p:spPr>
          <a:xfrm>
            <a:off x="228600" y="1585823"/>
            <a:ext cx="5334000" cy="4876800"/>
          </a:xfrm>
        </p:spPr>
        <p:txBody>
          <a:bodyPr>
            <a:normAutofit fontScale="85000" lnSpcReduction="20000"/>
          </a:bodyPr>
          <a:lstStyle/>
          <a:p>
            <a:r>
              <a:rPr lang="en-US" dirty="0" smtClean="0"/>
              <a:t>1516 – Erasmus edited and published first printed Greek New Testament</a:t>
            </a:r>
          </a:p>
          <a:p>
            <a:r>
              <a:rPr lang="en-US" dirty="0" smtClean="0"/>
              <a:t>1550 – Robert Estienne (Stephanus) publishes an improved edition of the Greek NT – basis for the translation of the KJV – later called the “Received Text” or “</a:t>
            </a:r>
            <a:r>
              <a:rPr lang="en-US" dirty="0" err="1" smtClean="0"/>
              <a:t>Textus</a:t>
            </a:r>
            <a:r>
              <a:rPr lang="en-US" dirty="0" smtClean="0"/>
              <a:t> </a:t>
            </a:r>
            <a:r>
              <a:rPr lang="en-US" dirty="0" err="1" smtClean="0"/>
              <a:t>Receptus</a:t>
            </a:r>
            <a:r>
              <a:rPr lang="en-US" dirty="0" smtClean="0"/>
              <a:t>”</a:t>
            </a:r>
          </a:p>
          <a:p>
            <a:r>
              <a:rPr lang="en-US" dirty="0" smtClean="0"/>
              <a:t>1627 – Alexandrian Manuscript discovered – copied 700 years earlier than manuscripts used by Erasmus and Estienne</a:t>
            </a:r>
            <a:endParaRPr lang="en-US" dirty="0"/>
          </a:p>
        </p:txBody>
      </p:sp>
      <p:pic>
        <p:nvPicPr>
          <p:cNvPr id="11266" name="Picture 2" descr="http://unionindialogue.org/burkelibrary/files/2011/03/GB05-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2189" y="1447800"/>
            <a:ext cx="3039270"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dirty="0" smtClean="0"/>
              <a:t>The Westcott-</a:t>
            </a:r>
            <a:r>
              <a:rPr lang="en-US" dirty="0" err="1" smtClean="0"/>
              <a:t>Hort</a:t>
            </a:r>
            <a:r>
              <a:rPr lang="en-US" dirty="0" smtClean="0"/>
              <a:t> Text</a:t>
            </a:r>
            <a:endParaRPr lang="en-US" dirty="0"/>
          </a:p>
        </p:txBody>
      </p:sp>
      <p:sp>
        <p:nvSpPr>
          <p:cNvPr id="3" name="Content Placeholder 2"/>
          <p:cNvSpPr>
            <a:spLocks noGrp="1"/>
          </p:cNvSpPr>
          <p:nvPr>
            <p:ph idx="1"/>
          </p:nvPr>
        </p:nvSpPr>
        <p:spPr>
          <a:xfrm>
            <a:off x="381000" y="1143000"/>
            <a:ext cx="4953000" cy="5181600"/>
          </a:xfrm>
        </p:spPr>
        <p:txBody>
          <a:bodyPr>
            <a:normAutofit fontScale="70000" lnSpcReduction="20000"/>
          </a:bodyPr>
          <a:lstStyle/>
          <a:p>
            <a:r>
              <a:rPr lang="en-US" dirty="0" smtClean="0"/>
              <a:t>mid-1800’s – </a:t>
            </a:r>
            <a:r>
              <a:rPr lang="en-US" dirty="0" err="1" smtClean="0"/>
              <a:t>Tischendorf</a:t>
            </a:r>
            <a:r>
              <a:rPr lang="en-US" dirty="0" smtClean="0"/>
              <a:t> discovers the </a:t>
            </a:r>
            <a:r>
              <a:rPr lang="en-US" dirty="0" err="1" smtClean="0"/>
              <a:t>Sinaitic</a:t>
            </a:r>
            <a:r>
              <a:rPr lang="en-US" dirty="0" smtClean="0"/>
              <a:t> Manuscript and publishes the Vatican Manuscript</a:t>
            </a:r>
          </a:p>
          <a:p>
            <a:r>
              <a:rPr lang="en-US" dirty="0" smtClean="0"/>
              <a:t>1881 – after 30 years of work, Brooke Westcott and Fenton </a:t>
            </a:r>
            <a:r>
              <a:rPr lang="en-US" dirty="0" err="1" smtClean="0"/>
              <a:t>Hort</a:t>
            </a:r>
            <a:r>
              <a:rPr lang="en-US" dirty="0" smtClean="0"/>
              <a:t> publish </a:t>
            </a:r>
            <a:r>
              <a:rPr lang="en-US" u="sng" dirty="0" smtClean="0"/>
              <a:t>The New Testament in the Original Greek</a:t>
            </a:r>
            <a:r>
              <a:rPr lang="en-US" dirty="0" smtClean="0"/>
              <a:t>, along with notes on variations and principles of textual criticism</a:t>
            </a:r>
          </a:p>
          <a:p>
            <a:r>
              <a:rPr lang="en-US" dirty="0" smtClean="0"/>
              <a:t>Westcott and </a:t>
            </a:r>
            <a:r>
              <a:rPr lang="en-US" dirty="0" err="1" smtClean="0"/>
              <a:t>Hort</a:t>
            </a:r>
            <a:r>
              <a:rPr lang="en-US" dirty="0" smtClean="0"/>
              <a:t>:  “…doubtful textual variants exist only in one sixtieth of the whole New Testament (with most of them being comparatively trivial variations), with the substantial variations forming hardly more than one thousandth of the entire text.”</a:t>
            </a:r>
          </a:p>
          <a:p>
            <a:r>
              <a:rPr lang="en-US" dirty="0" smtClean="0"/>
              <a:t>Dr. Daniel Wallace:  </a:t>
            </a:r>
            <a:r>
              <a:rPr lang="en-US" dirty="0" smtClean="0"/>
              <a:t>“…over 98% of the time, the </a:t>
            </a:r>
            <a:r>
              <a:rPr lang="en-US" dirty="0" err="1" smtClean="0"/>
              <a:t>Textus</a:t>
            </a:r>
            <a:r>
              <a:rPr lang="en-US" dirty="0" smtClean="0"/>
              <a:t> </a:t>
            </a:r>
            <a:r>
              <a:rPr lang="en-US" dirty="0" err="1" smtClean="0"/>
              <a:t>Receptus</a:t>
            </a:r>
            <a:r>
              <a:rPr lang="en-US" dirty="0" smtClean="0"/>
              <a:t> and the standard critical editions agree”</a:t>
            </a:r>
            <a:endParaRPr lang="en-US" dirty="0"/>
          </a:p>
        </p:txBody>
      </p:sp>
      <p:pic>
        <p:nvPicPr>
          <p:cNvPr id="12290" name="Picture 2" descr="Image result for Westcott H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2688381"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17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30" y="152400"/>
            <a:ext cx="8229600" cy="639762"/>
          </a:xfrm>
        </p:spPr>
        <p:txBody>
          <a:bodyPr>
            <a:normAutofit fontScale="90000"/>
          </a:bodyPr>
          <a:lstStyle/>
          <a:p>
            <a:r>
              <a:rPr lang="en-US" dirty="0" smtClean="0"/>
              <a:t>New Testament Papyri</a:t>
            </a:r>
            <a:endParaRPr lang="en-US" dirty="0"/>
          </a:p>
        </p:txBody>
      </p:sp>
      <p:sp>
        <p:nvSpPr>
          <p:cNvPr id="3" name="Content Placeholder 2"/>
          <p:cNvSpPr>
            <a:spLocks noGrp="1"/>
          </p:cNvSpPr>
          <p:nvPr>
            <p:ph idx="1"/>
          </p:nvPr>
        </p:nvSpPr>
        <p:spPr>
          <a:xfrm>
            <a:off x="228599" y="3962400"/>
            <a:ext cx="8550113" cy="2743200"/>
          </a:xfrm>
        </p:spPr>
        <p:txBody>
          <a:bodyPr>
            <a:normAutofit fontScale="70000" lnSpcReduction="20000"/>
          </a:bodyPr>
          <a:lstStyle/>
          <a:p>
            <a:r>
              <a:rPr lang="en-US" dirty="0" smtClean="0"/>
              <a:t>1897 – B.P. Grenfell and A.S. Hunt find a deposit of papyri in the sands of Egypt, including many fragments of the NT, some of them dating back to the 100’s AD – 300’s AD</a:t>
            </a:r>
          </a:p>
          <a:p>
            <a:r>
              <a:rPr lang="en-US" dirty="0" smtClean="0"/>
              <a:t>1900’s – more papyri are discovered – about 100 total – more than 30 are from the 100’s</a:t>
            </a:r>
            <a:r>
              <a:rPr lang="en-US" dirty="0"/>
              <a:t> </a:t>
            </a:r>
            <a:r>
              <a:rPr lang="en-US" dirty="0" smtClean="0"/>
              <a:t>and 200’s AD; at least one (fragment of John) is from early 100’s AD</a:t>
            </a:r>
          </a:p>
          <a:p>
            <a:r>
              <a:rPr lang="en-US" dirty="0" smtClean="0"/>
              <a:t>P</a:t>
            </a:r>
            <a:r>
              <a:rPr lang="en-US" baseline="30000" dirty="0" smtClean="0"/>
              <a:t>75</a:t>
            </a:r>
            <a:r>
              <a:rPr lang="en-US" dirty="0" smtClean="0"/>
              <a:t> – most of Luke &amp; John – dated in late 100’s – virtually the same as Vatican &amp; </a:t>
            </a:r>
            <a:r>
              <a:rPr lang="en-US" dirty="0" err="1" smtClean="0"/>
              <a:t>Sinaitic</a:t>
            </a:r>
            <a:r>
              <a:rPr lang="en-US" dirty="0" smtClean="0"/>
              <a:t> Manuscripts</a:t>
            </a:r>
          </a:p>
          <a:p>
            <a:r>
              <a:rPr lang="en-US" dirty="0" smtClean="0"/>
              <a:t>Papyri evidence strongly supports Westcott-</a:t>
            </a:r>
            <a:r>
              <a:rPr lang="en-US" dirty="0" err="1" smtClean="0"/>
              <a:t>Hort</a:t>
            </a:r>
            <a:r>
              <a:rPr lang="en-US" dirty="0" smtClean="0"/>
              <a:t> text</a:t>
            </a:r>
            <a:endParaRPr lang="en-US" dirty="0"/>
          </a:p>
        </p:txBody>
      </p:sp>
      <p:pic>
        <p:nvPicPr>
          <p:cNvPr id="13314" name="Picture 2" descr="Image result for grenfell and h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15838"/>
            <a:ext cx="365606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48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The Old Testament Text</a:t>
            </a:r>
            <a:endParaRPr lang="en-US" dirty="0"/>
          </a:p>
        </p:txBody>
      </p:sp>
      <p:sp>
        <p:nvSpPr>
          <p:cNvPr id="3" name="Content Placeholder 2"/>
          <p:cNvSpPr>
            <a:spLocks noGrp="1"/>
          </p:cNvSpPr>
          <p:nvPr>
            <p:ph idx="1"/>
          </p:nvPr>
        </p:nvSpPr>
        <p:spPr>
          <a:xfrm>
            <a:off x="304800" y="3429000"/>
            <a:ext cx="8458200" cy="3276600"/>
          </a:xfrm>
        </p:spPr>
        <p:txBody>
          <a:bodyPr>
            <a:normAutofit fontScale="70000" lnSpcReduction="20000"/>
          </a:bodyPr>
          <a:lstStyle/>
          <a:p>
            <a:r>
              <a:rPr lang="en-US" dirty="0" smtClean="0"/>
              <a:t>Same principles of textual criticism apply</a:t>
            </a:r>
          </a:p>
          <a:p>
            <a:r>
              <a:rPr lang="en-US" dirty="0" smtClean="0"/>
              <a:t>Textual evidence is much more limited – Earliest manuscripts of Hebrew OT date from late 800’s AD to 1000’s AD</a:t>
            </a:r>
          </a:p>
          <a:p>
            <a:r>
              <a:rPr lang="en-US" dirty="0" smtClean="0"/>
              <a:t>Lack of earlier copies due to “almost superstitious respect for Scripture” – worn out, damaged, or defective copies were given a ceremonial burial or burned</a:t>
            </a:r>
          </a:p>
          <a:p>
            <a:r>
              <a:rPr lang="en-US" dirty="0" err="1" smtClean="0"/>
              <a:t>Masoretes</a:t>
            </a:r>
            <a:r>
              <a:rPr lang="en-US" dirty="0" smtClean="0"/>
              <a:t> (500-900 AD) – scribes committed to preserving the text through copying – “the </a:t>
            </a:r>
            <a:r>
              <a:rPr lang="en-US" dirty="0" err="1" smtClean="0"/>
              <a:t>Massoretic</a:t>
            </a:r>
            <a:r>
              <a:rPr lang="en-US" dirty="0" smtClean="0"/>
              <a:t> Text”</a:t>
            </a:r>
          </a:p>
          <a:p>
            <a:pPr lvl="1"/>
            <a:r>
              <a:rPr lang="en-US" dirty="0" smtClean="0"/>
              <a:t>Many strict regulations and safeguards to avoid mistakes</a:t>
            </a:r>
          </a:p>
          <a:p>
            <a:pPr lvl="1"/>
            <a:r>
              <a:rPr lang="en-US" dirty="0" smtClean="0"/>
              <a:t>Devised vowels and accents to preserve pronunciations</a:t>
            </a:r>
          </a:p>
        </p:txBody>
      </p:sp>
      <p:pic>
        <p:nvPicPr>
          <p:cNvPr id="14338" name="Picture 2" descr="Image result for Masore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963" y="914400"/>
            <a:ext cx="3657600" cy="235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94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Dead Sea Scrolls</a:t>
            </a:r>
            <a:endParaRPr lang="en-US" dirty="0"/>
          </a:p>
        </p:txBody>
      </p:sp>
      <p:sp>
        <p:nvSpPr>
          <p:cNvPr id="3" name="Content Placeholder 2"/>
          <p:cNvSpPr>
            <a:spLocks noGrp="1"/>
          </p:cNvSpPr>
          <p:nvPr>
            <p:ph idx="1"/>
          </p:nvPr>
        </p:nvSpPr>
        <p:spPr>
          <a:xfrm>
            <a:off x="320615" y="1143000"/>
            <a:ext cx="4495800" cy="5334000"/>
          </a:xfrm>
        </p:spPr>
        <p:txBody>
          <a:bodyPr>
            <a:normAutofit fontScale="70000" lnSpcReduction="20000"/>
          </a:bodyPr>
          <a:lstStyle/>
          <a:p>
            <a:r>
              <a:rPr lang="en-US" dirty="0" smtClean="0"/>
              <a:t>1948 – Arab shepherd boy discovers ancient manuscripts in cave near the Dead Sea; others later found in areas nearby (Qumran)</a:t>
            </a:r>
          </a:p>
          <a:p>
            <a:r>
              <a:rPr lang="en-US" dirty="0" smtClean="0"/>
              <a:t>Manuscripts date back to 100 BC</a:t>
            </a:r>
          </a:p>
          <a:p>
            <a:r>
              <a:rPr lang="en-US" dirty="0" smtClean="0"/>
              <a:t>Among the scrolls were fragments of almost every book of the Old Testament, including an almost complete copy of the book of Isaiah</a:t>
            </a:r>
          </a:p>
          <a:p>
            <a:pPr lvl="1"/>
            <a:r>
              <a:rPr lang="en-US" dirty="0" smtClean="0"/>
              <a:t>copies of Isaiah – 95% word for word (5% typos)</a:t>
            </a:r>
          </a:p>
          <a:p>
            <a:r>
              <a:rPr lang="en-US" dirty="0" smtClean="0"/>
              <a:t>Vast majority of fragments are identical or very close to the </a:t>
            </a:r>
            <a:r>
              <a:rPr lang="en-US" dirty="0" err="1" smtClean="0"/>
              <a:t>Massoretic</a:t>
            </a:r>
            <a:r>
              <a:rPr lang="en-US" dirty="0" smtClean="0"/>
              <a:t> Text; some are loose paraphrases</a:t>
            </a:r>
            <a:endParaRPr lang="en-US" dirty="0"/>
          </a:p>
        </p:txBody>
      </p:sp>
      <p:pic>
        <p:nvPicPr>
          <p:cNvPr id="1536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47800"/>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e result for Dead Sea Scr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479321"/>
            <a:ext cx="238125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3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The Septuagint - LXX</a:t>
            </a:r>
            <a:endParaRPr lang="en-US" dirty="0"/>
          </a:p>
        </p:txBody>
      </p:sp>
      <p:sp>
        <p:nvSpPr>
          <p:cNvPr id="3" name="Content Placeholder 2"/>
          <p:cNvSpPr>
            <a:spLocks noGrp="1"/>
          </p:cNvSpPr>
          <p:nvPr>
            <p:ph idx="1"/>
          </p:nvPr>
        </p:nvSpPr>
        <p:spPr>
          <a:xfrm>
            <a:off x="304800" y="3962400"/>
            <a:ext cx="8534400" cy="2590800"/>
          </a:xfrm>
        </p:spPr>
        <p:txBody>
          <a:bodyPr>
            <a:normAutofit fontScale="70000" lnSpcReduction="20000"/>
          </a:bodyPr>
          <a:lstStyle/>
          <a:p>
            <a:r>
              <a:rPr lang="en-US" dirty="0" smtClean="0"/>
              <a:t>legend – King Ptolemy II of Egypt commissioned translation of the Law from Hebrew into Greek – around 250 BC</a:t>
            </a:r>
          </a:p>
          <a:p>
            <a:pPr lvl="1"/>
            <a:r>
              <a:rPr lang="en-US" dirty="0" smtClean="0"/>
              <a:t>6 elders from each of 12 Jewish tribes chosen – separated from each other</a:t>
            </a:r>
          </a:p>
          <a:p>
            <a:pPr lvl="1"/>
            <a:r>
              <a:rPr lang="en-US" dirty="0" smtClean="0"/>
              <a:t>translation is completed in 72 days – identical translations</a:t>
            </a:r>
          </a:p>
          <a:p>
            <a:pPr lvl="1"/>
            <a:r>
              <a:rPr lang="en-US" dirty="0" smtClean="0"/>
              <a:t>rest of OT translated later</a:t>
            </a:r>
          </a:p>
          <a:p>
            <a:r>
              <a:rPr lang="en-US" dirty="0" smtClean="0"/>
              <a:t>a slightly loose translation (dynamic equivalence?); some minor omissions and rearrangements – not as carefully guarded</a:t>
            </a:r>
          </a:p>
          <a:p>
            <a:r>
              <a:rPr lang="en-US" dirty="0" smtClean="0"/>
              <a:t>the OT translation used by the early Church</a:t>
            </a:r>
          </a:p>
        </p:txBody>
      </p:sp>
      <p:pic>
        <p:nvPicPr>
          <p:cNvPr id="16386" name="Picture 2" descr="https://abramkj.files.wordpress.com/2012/07/lxx-t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558" y="1010728"/>
            <a:ext cx="394137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622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cs typeface="Times New Roman" panose="02020603050405020304" pitchFamily="18" charset="0"/>
              </a:rPr>
              <a:t>Copies of Copies – Can We Trust the Hebrew and Greek Text?</a:t>
            </a:r>
            <a:endParaRPr lang="en-US" dirty="0">
              <a:cs typeface="Times New Roman" panose="02020603050405020304" pitchFamily="18" charset="0"/>
            </a:endParaRPr>
          </a:p>
        </p:txBody>
      </p:sp>
      <p:sp>
        <p:nvSpPr>
          <p:cNvPr id="3" name="Content Placeholder 2"/>
          <p:cNvSpPr>
            <a:spLocks noGrp="1"/>
          </p:cNvSpPr>
          <p:nvPr>
            <p:ph idx="1"/>
          </p:nvPr>
        </p:nvSpPr>
        <p:spPr>
          <a:xfrm>
            <a:off x="457200" y="4876800"/>
            <a:ext cx="8229600" cy="1752600"/>
          </a:xfrm>
        </p:spPr>
        <p:txBody>
          <a:bodyPr>
            <a:normAutofit fontScale="77500" lnSpcReduction="20000"/>
          </a:bodyPr>
          <a:lstStyle/>
          <a:p>
            <a:pPr marL="0" indent="0">
              <a:buNone/>
            </a:pPr>
            <a:r>
              <a:rPr lang="en-US" dirty="0" smtClean="0">
                <a:latin typeface="Times New Roman" panose="02020603050405020304" pitchFamily="18" charset="0"/>
                <a:cs typeface="Times New Roman" panose="02020603050405020304" pitchFamily="18" charset="0"/>
              </a:rPr>
              <a:t>“</a:t>
            </a:r>
            <a:r>
              <a:rPr lang="en-US" dirty="0" smtClean="0"/>
              <a:t>Many have undertaken to draw up an account of the things that have been fulfilled among us, just as they were handed down to us by those who from the first were eyewitnesses and servants of the word.”    </a:t>
            </a:r>
          </a:p>
          <a:p>
            <a:pPr marL="0" indent="0">
              <a:buNone/>
            </a:pPr>
            <a:r>
              <a:rPr lang="en-US" dirty="0" smtClean="0"/>
              <a:t>						          Luke 1:1,2 </a:t>
            </a:r>
            <a:endParaRPr lang="en-US" dirty="0">
              <a:latin typeface="Times New Roman" panose="02020603050405020304" pitchFamily="18" charset="0"/>
              <a:cs typeface="Times New Roman" panose="02020603050405020304" pitchFamily="18" charset="0"/>
            </a:endParaRPr>
          </a:p>
        </p:txBody>
      </p:sp>
      <p:pic>
        <p:nvPicPr>
          <p:cNvPr id="6148" name="Picture 4" descr="Image result for whisper g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76400"/>
            <a:ext cx="453904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27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2316163"/>
          </a:xfrm>
        </p:spPr>
        <p:txBody>
          <a:bodyPr>
            <a:normAutofit fontScale="85000" lnSpcReduction="20000"/>
          </a:bodyPr>
          <a:lstStyle/>
          <a:p>
            <a:pPr marL="0" indent="0">
              <a:buNone/>
            </a:pPr>
            <a:r>
              <a:rPr lang="en-US" dirty="0" smtClean="0"/>
              <a:t>“The Christian can take the whole Bible in his hand and say without fear or hesitation that he holds in it the true Word of God, handed down without essential loss from generation to generation throughout the centuries.”  </a:t>
            </a:r>
          </a:p>
          <a:p>
            <a:pPr marL="0" indent="0">
              <a:buNone/>
            </a:pPr>
            <a:r>
              <a:rPr lang="en-US" dirty="0"/>
              <a:t>	</a:t>
            </a:r>
            <a:r>
              <a:rPr lang="en-US" dirty="0" smtClean="0"/>
              <a:t>Sir Frederic Kenyon, Biblical scholar, 		Director and Principal Librarian, British Museum</a:t>
            </a:r>
            <a:endParaRPr lang="en-US" dirty="0"/>
          </a:p>
        </p:txBody>
      </p:sp>
      <p:pic>
        <p:nvPicPr>
          <p:cNvPr id="17410" name="Picture 2" descr="Image result for open Bi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864" y="533400"/>
            <a:ext cx="523533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37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a:t>
            </a:r>
            <a:endParaRPr lang="en-US" dirty="0"/>
          </a:p>
        </p:txBody>
      </p:sp>
      <p:sp>
        <p:nvSpPr>
          <p:cNvPr id="3" name="Content Placeholder 2"/>
          <p:cNvSpPr>
            <a:spLocks noGrp="1"/>
          </p:cNvSpPr>
          <p:nvPr>
            <p:ph idx="1"/>
          </p:nvPr>
        </p:nvSpPr>
        <p:spPr>
          <a:xfrm>
            <a:off x="457200" y="2971800"/>
            <a:ext cx="4038600" cy="1219200"/>
          </a:xfrm>
        </p:spPr>
        <p:txBody>
          <a:bodyPr/>
          <a:lstStyle/>
          <a:p>
            <a:pPr marL="0" indent="0">
              <a:buNone/>
            </a:pPr>
            <a:r>
              <a:rPr lang="en-US" u="sng" dirty="0" smtClean="0"/>
              <a:t>How We Got the Bible</a:t>
            </a:r>
            <a:r>
              <a:rPr lang="en-US" dirty="0" smtClean="0"/>
              <a:t>, by Neil R. Lightfoot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968" r="17206"/>
          <a:stretch/>
        </p:blipFill>
        <p:spPr>
          <a:xfrm>
            <a:off x="5267864" y="1600199"/>
            <a:ext cx="2932981" cy="4524375"/>
          </a:xfrm>
          <a:prstGeom prst="rect">
            <a:avLst/>
          </a:prstGeom>
        </p:spPr>
      </p:pic>
    </p:spTree>
    <p:extLst>
      <p:ext uri="{BB962C8B-B14F-4D97-AF65-F5344CB8AC3E}">
        <p14:creationId xmlns:p14="http://schemas.microsoft.com/office/powerpoint/2010/main" val="350668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Early Writing &amp; Materials</a:t>
            </a:r>
            <a:endParaRPr lang="en-US" dirty="0"/>
          </a:p>
        </p:txBody>
      </p:sp>
      <p:sp>
        <p:nvSpPr>
          <p:cNvPr id="3" name="Content Placeholder 2"/>
          <p:cNvSpPr>
            <a:spLocks noGrp="1"/>
          </p:cNvSpPr>
          <p:nvPr>
            <p:ph idx="1"/>
          </p:nvPr>
        </p:nvSpPr>
        <p:spPr>
          <a:xfrm>
            <a:off x="304800" y="1323181"/>
            <a:ext cx="4724400" cy="5029200"/>
          </a:xfrm>
        </p:spPr>
        <p:txBody>
          <a:bodyPr>
            <a:normAutofit fontScale="77500" lnSpcReduction="20000"/>
          </a:bodyPr>
          <a:lstStyle/>
          <a:p>
            <a:r>
              <a:rPr lang="en-US" dirty="0" smtClean="0"/>
              <a:t>Writing existed by 3,000 BC</a:t>
            </a:r>
          </a:p>
          <a:p>
            <a:r>
              <a:rPr lang="en-US" dirty="0" smtClean="0"/>
              <a:t>Alphabetic script existed in Palestine by 1,700 BC</a:t>
            </a:r>
          </a:p>
          <a:p>
            <a:r>
              <a:rPr lang="en-US" dirty="0" smtClean="0"/>
              <a:t>Early materials – stone, clay, wood, metal</a:t>
            </a:r>
          </a:p>
          <a:p>
            <a:r>
              <a:rPr lang="en-US" dirty="0" smtClean="0"/>
              <a:t>Papyrus – first used in Egypt ~ 3,000 BC</a:t>
            </a:r>
          </a:p>
          <a:p>
            <a:pPr lvl="1"/>
            <a:r>
              <a:rPr lang="en-US" dirty="0" smtClean="0"/>
              <a:t>“</a:t>
            </a:r>
            <a:r>
              <a:rPr lang="en-US" dirty="0" err="1" smtClean="0"/>
              <a:t>biblia</a:t>
            </a:r>
            <a:r>
              <a:rPr lang="en-US" dirty="0" smtClean="0"/>
              <a:t>” – a Greek term for papyrus rolls – Bible</a:t>
            </a:r>
            <a:endParaRPr lang="en-US" dirty="0" smtClean="0"/>
          </a:p>
          <a:p>
            <a:r>
              <a:rPr lang="en-US" dirty="0" smtClean="0"/>
              <a:t>Leather / Parchment / Vellum</a:t>
            </a:r>
            <a:endParaRPr lang="en-US" dirty="0"/>
          </a:p>
          <a:p>
            <a:pPr lvl="1"/>
            <a:r>
              <a:rPr lang="en-US" dirty="0" smtClean="0"/>
              <a:t>first used in Egypt ~ 2,500 BC</a:t>
            </a:r>
            <a:endParaRPr lang="en-US" dirty="0"/>
          </a:p>
          <a:p>
            <a:pPr lvl="1"/>
            <a:r>
              <a:rPr lang="en-US" dirty="0" smtClean="0"/>
              <a:t>“When you come, bring the cloak that I left with Carpus at Troas, also the books, </a:t>
            </a:r>
            <a:r>
              <a:rPr lang="en-US" i="1" dirty="0" smtClean="0"/>
              <a:t>and above all the parchments</a:t>
            </a:r>
            <a:r>
              <a:rPr lang="en-US" dirty="0" smtClean="0"/>
              <a:t>.”         II Tim. 4:13</a:t>
            </a:r>
          </a:p>
        </p:txBody>
      </p:sp>
      <p:pic>
        <p:nvPicPr>
          <p:cNvPr id="1026" name="Picture 2" descr="Image result for clay tablet cune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09800"/>
            <a:ext cx="3582334" cy="325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500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the Book</a:t>
            </a:r>
            <a:endParaRPr lang="en-US" dirty="0"/>
          </a:p>
        </p:txBody>
      </p:sp>
      <p:sp>
        <p:nvSpPr>
          <p:cNvPr id="3" name="Content Placeholder 2"/>
          <p:cNvSpPr>
            <a:spLocks noGrp="1"/>
          </p:cNvSpPr>
          <p:nvPr>
            <p:ph idx="1"/>
          </p:nvPr>
        </p:nvSpPr>
        <p:spPr>
          <a:xfrm>
            <a:off x="304800" y="1981200"/>
            <a:ext cx="4419600" cy="4191000"/>
          </a:xfrm>
        </p:spPr>
        <p:txBody>
          <a:bodyPr>
            <a:normAutofit fontScale="85000" lnSpcReduction="20000"/>
          </a:bodyPr>
          <a:lstStyle/>
          <a:p>
            <a:r>
              <a:rPr lang="en-US" dirty="0" smtClean="0"/>
              <a:t>Papyrus scrolls – up to 35 feet long (about the length of book of Matthew)</a:t>
            </a:r>
          </a:p>
          <a:p>
            <a:pPr lvl="1"/>
            <a:r>
              <a:rPr lang="en-US" dirty="0" smtClean="0"/>
              <a:t>Original “autographs” – written on papyrus</a:t>
            </a:r>
          </a:p>
          <a:p>
            <a:r>
              <a:rPr lang="en-US" dirty="0" smtClean="0"/>
              <a:t>Codex – book with leaves of parchment</a:t>
            </a:r>
          </a:p>
          <a:p>
            <a:pPr lvl="1"/>
            <a:r>
              <a:rPr lang="en-US" dirty="0" smtClean="0"/>
              <a:t>Christians among first to use the codex widely, by end of 1</a:t>
            </a:r>
            <a:r>
              <a:rPr lang="en-US" baseline="30000" dirty="0" smtClean="0"/>
              <a:t>st</a:t>
            </a:r>
            <a:r>
              <a:rPr lang="en-US" dirty="0" smtClean="0"/>
              <a:t> century</a:t>
            </a:r>
          </a:p>
          <a:p>
            <a:r>
              <a:rPr lang="en-US" dirty="0" smtClean="0"/>
              <a:t>Scrolls and books were very valuable</a:t>
            </a:r>
            <a:endParaRPr lang="en-US" dirty="0"/>
          </a:p>
        </p:txBody>
      </p:sp>
      <p:pic>
        <p:nvPicPr>
          <p:cNvPr id="2050" name="Picture 2" descr="Image result for scrolls old testa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76400"/>
            <a:ext cx="344548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dex new testa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810000"/>
            <a:ext cx="2488955" cy="260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445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7"/>
            <a:ext cx="8229600" cy="792162"/>
          </a:xfrm>
        </p:spPr>
        <p:txBody>
          <a:bodyPr>
            <a:normAutofit fontScale="90000"/>
          </a:bodyPr>
          <a:lstStyle/>
          <a:p>
            <a:r>
              <a:rPr lang="en-US" dirty="0" smtClean="0"/>
              <a:t>The Manuscripts of the New Testament</a:t>
            </a:r>
            <a:endParaRPr lang="en-US" dirty="0"/>
          </a:p>
        </p:txBody>
      </p:sp>
      <p:sp>
        <p:nvSpPr>
          <p:cNvPr id="3" name="Content Placeholder 2"/>
          <p:cNvSpPr>
            <a:spLocks noGrp="1"/>
          </p:cNvSpPr>
          <p:nvPr>
            <p:ph idx="1"/>
          </p:nvPr>
        </p:nvSpPr>
        <p:spPr>
          <a:xfrm>
            <a:off x="381000" y="3733800"/>
            <a:ext cx="8305800" cy="2664126"/>
          </a:xfrm>
        </p:spPr>
        <p:txBody>
          <a:bodyPr>
            <a:normAutofit/>
          </a:bodyPr>
          <a:lstStyle/>
          <a:p>
            <a:pPr marL="0" indent="0">
              <a:buNone/>
            </a:pPr>
            <a:r>
              <a:rPr lang="en-US" dirty="0" smtClean="0"/>
              <a:t>2 types of manuscripts (Greek): </a:t>
            </a:r>
          </a:p>
          <a:p>
            <a:pPr lvl="1"/>
            <a:r>
              <a:rPr lang="en-US" b="1" dirty="0" smtClean="0"/>
              <a:t>uncials</a:t>
            </a:r>
            <a:r>
              <a:rPr lang="en-US" dirty="0" smtClean="0"/>
              <a:t>: earliest; written in all block capitals</a:t>
            </a:r>
          </a:p>
          <a:p>
            <a:pPr lvl="2"/>
            <a:r>
              <a:rPr lang="en-US" dirty="0" smtClean="0"/>
              <a:t>NOWCONCERNINGSPIRITUALGIFTSBROTHERSIDONOTWANTYOUTOBEUNINFORMED</a:t>
            </a:r>
          </a:p>
          <a:p>
            <a:pPr lvl="1"/>
            <a:r>
              <a:rPr lang="en-US" b="1" dirty="0" err="1" smtClean="0"/>
              <a:t>minuscules</a:t>
            </a:r>
            <a:r>
              <a:rPr lang="en-US" dirty="0" smtClean="0"/>
              <a:t>: beginning ~ 800’s AD; cursive</a:t>
            </a:r>
          </a:p>
          <a:p>
            <a:endParaRPr lang="en-US" dirty="0" smtClean="0"/>
          </a:p>
        </p:txBody>
      </p:sp>
      <p:sp>
        <p:nvSpPr>
          <p:cNvPr id="4" name="AutoShape 4" descr="Image result for minuscule greek new testament"/>
          <p:cNvSpPr>
            <a:spLocks noChangeAspect="1" noChangeArrowheads="1"/>
          </p:cNvSpPr>
          <p:nvPr/>
        </p:nvSpPr>
        <p:spPr bwMode="auto">
          <a:xfrm>
            <a:off x="155575" y="-1195388"/>
            <a:ext cx="6181725" cy="2495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minuscule greek new testament"/>
          <p:cNvPicPr>
            <a:picLocks noChangeAspect="1" noChangeArrowheads="1"/>
          </p:cNvPicPr>
          <p:nvPr/>
        </p:nvPicPr>
        <p:blipFill rotWithShape="1">
          <a:blip r:embed="rId2">
            <a:extLst>
              <a:ext uri="{28A0092B-C50C-407E-A947-70E740481C1C}">
                <a14:useLocalDpi xmlns:a14="http://schemas.microsoft.com/office/drawing/2010/main" val="0"/>
              </a:ext>
            </a:extLst>
          </a:blip>
          <a:srcRect b="4737"/>
          <a:stretch/>
        </p:blipFill>
        <p:spPr bwMode="auto">
          <a:xfrm>
            <a:off x="4376466" y="1263476"/>
            <a:ext cx="4480761" cy="216839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uncial Greek new testament"/>
          <p:cNvPicPr>
            <a:picLocks noChangeAspect="1" noChangeArrowheads="1"/>
          </p:cNvPicPr>
          <p:nvPr/>
        </p:nvPicPr>
        <p:blipFill rotWithShape="1">
          <a:blip r:embed="rId3">
            <a:extLst>
              <a:ext uri="{28A0092B-C50C-407E-A947-70E740481C1C}">
                <a14:useLocalDpi xmlns:a14="http://schemas.microsoft.com/office/drawing/2010/main" val="0"/>
              </a:ext>
            </a:extLst>
          </a:blip>
          <a:srcRect t="5491"/>
          <a:stretch/>
        </p:blipFill>
        <p:spPr bwMode="auto">
          <a:xfrm>
            <a:off x="381000" y="1219200"/>
            <a:ext cx="3827939" cy="221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87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best-attested book from the ancient world.”</a:t>
            </a:r>
            <a:endParaRPr lang="en-US" dirty="0"/>
          </a:p>
        </p:txBody>
      </p:sp>
      <p:sp>
        <p:nvSpPr>
          <p:cNvPr id="3" name="Content Placeholder 2"/>
          <p:cNvSpPr>
            <a:spLocks noGrp="1"/>
          </p:cNvSpPr>
          <p:nvPr>
            <p:ph idx="1"/>
          </p:nvPr>
        </p:nvSpPr>
        <p:spPr>
          <a:xfrm>
            <a:off x="457200" y="1905000"/>
            <a:ext cx="8229600" cy="4343400"/>
          </a:xfrm>
        </p:spPr>
        <p:txBody>
          <a:bodyPr>
            <a:normAutofit fontScale="77500" lnSpcReduction="20000"/>
          </a:bodyPr>
          <a:lstStyle/>
          <a:p>
            <a:r>
              <a:rPr lang="en-US" dirty="0" smtClean="0"/>
              <a:t>5,400 Greek manuscripts – mostly fragments, only a few contain whole New Testament</a:t>
            </a:r>
          </a:p>
          <a:p>
            <a:pPr lvl="1"/>
            <a:r>
              <a:rPr lang="en-US" dirty="0" smtClean="0"/>
              <a:t>650 are uncials; about 50 date from 100’s – 300’s AD</a:t>
            </a:r>
          </a:p>
          <a:p>
            <a:pPr lvl="1"/>
            <a:r>
              <a:rPr lang="en-US" dirty="0" smtClean="0"/>
              <a:t>2</a:t>
            </a:r>
            <a:r>
              <a:rPr lang="en-US" baseline="30000" dirty="0" smtClean="0"/>
              <a:t>nd</a:t>
            </a:r>
            <a:r>
              <a:rPr lang="en-US" dirty="0" smtClean="0"/>
              <a:t> best attested – Homer’s </a:t>
            </a:r>
            <a:r>
              <a:rPr lang="en-US" u="sng" dirty="0" smtClean="0"/>
              <a:t>Iliad</a:t>
            </a:r>
            <a:r>
              <a:rPr lang="en-US" dirty="0" smtClean="0"/>
              <a:t> (900 BC) – 653 manuscripts; earliest complete text – 1200’s AD (earliest fragment – 400 BC)</a:t>
            </a:r>
            <a:endParaRPr lang="en-US" dirty="0" smtClean="0"/>
          </a:p>
          <a:p>
            <a:r>
              <a:rPr lang="en-US" dirty="0" smtClean="0"/>
              <a:t>Other witnesses:  Lectionaries (for worship); early translations (</a:t>
            </a:r>
            <a:r>
              <a:rPr lang="en-US" dirty="0" err="1" smtClean="0"/>
              <a:t>Syriac</a:t>
            </a:r>
            <a:r>
              <a:rPr lang="en-US" dirty="0" smtClean="0"/>
              <a:t>, Coptic, Old Latin, Vulgate); early church fathers</a:t>
            </a:r>
          </a:p>
          <a:p>
            <a:r>
              <a:rPr lang="en-US" dirty="0" smtClean="0"/>
              <a:t>Bruce Metzger – “Indeed, so extensive are these citations [of early church writers] that if all the other sources for our knowledge of the text of the New Testament were destroyed, they would be sufficient alone for the reconstruction of practically the entire New Testament.”</a:t>
            </a:r>
            <a:endParaRPr lang="en-US" dirty="0" smtClean="0"/>
          </a:p>
          <a:p>
            <a:endParaRPr lang="en-US" dirty="0"/>
          </a:p>
        </p:txBody>
      </p:sp>
    </p:spTree>
    <p:extLst>
      <p:ext uri="{BB962C8B-B14F-4D97-AF65-F5344CB8AC3E}">
        <p14:creationId xmlns:p14="http://schemas.microsoft.com/office/powerpoint/2010/main" val="3851092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Most Important Uncials</a:t>
            </a:r>
            <a:endParaRPr lang="en-US" dirty="0"/>
          </a:p>
        </p:txBody>
      </p:sp>
      <p:sp>
        <p:nvSpPr>
          <p:cNvPr id="3" name="Content Placeholder 2"/>
          <p:cNvSpPr>
            <a:spLocks noGrp="1"/>
          </p:cNvSpPr>
          <p:nvPr>
            <p:ph idx="1"/>
          </p:nvPr>
        </p:nvSpPr>
        <p:spPr>
          <a:xfrm>
            <a:off x="152400" y="914400"/>
            <a:ext cx="4419600" cy="5638800"/>
          </a:xfrm>
        </p:spPr>
        <p:txBody>
          <a:bodyPr>
            <a:normAutofit fontScale="70000" lnSpcReduction="20000"/>
          </a:bodyPr>
          <a:lstStyle/>
          <a:p>
            <a:r>
              <a:rPr lang="en-US" b="1" dirty="0" smtClean="0"/>
              <a:t>The Vatican Manuscript</a:t>
            </a:r>
          </a:p>
          <a:p>
            <a:pPr lvl="1"/>
            <a:r>
              <a:rPr lang="en-US" dirty="0" smtClean="0"/>
              <a:t>vellum codex from the 300’s AD</a:t>
            </a:r>
          </a:p>
          <a:p>
            <a:pPr lvl="1"/>
            <a:r>
              <a:rPr lang="en-US" dirty="0" smtClean="0"/>
              <a:t>all of OT &amp; NT except most of Genesis, 33 Psalms, end of Hebrews, letters to Timothy &amp; Titus; Revelation</a:t>
            </a:r>
            <a:endParaRPr lang="en-US" dirty="0"/>
          </a:p>
          <a:p>
            <a:r>
              <a:rPr lang="en-US" b="1" dirty="0" smtClean="0"/>
              <a:t>The </a:t>
            </a:r>
            <a:r>
              <a:rPr lang="en-US" b="1" dirty="0" err="1" smtClean="0"/>
              <a:t>Sinaitic</a:t>
            </a:r>
            <a:r>
              <a:rPr lang="en-US" b="1" dirty="0" smtClean="0"/>
              <a:t> Manuscript</a:t>
            </a:r>
          </a:p>
          <a:p>
            <a:pPr lvl="1"/>
            <a:r>
              <a:rPr lang="en-US" dirty="0" smtClean="0"/>
              <a:t>also from the 300’s AD</a:t>
            </a:r>
          </a:p>
          <a:p>
            <a:pPr lvl="1"/>
            <a:r>
              <a:rPr lang="en-US" dirty="0" smtClean="0"/>
              <a:t>some of the OT, but a complete text of the NT (earliest)</a:t>
            </a:r>
          </a:p>
          <a:p>
            <a:r>
              <a:rPr lang="en-US" b="1" dirty="0" smtClean="0"/>
              <a:t>The Alexandrian Manuscript</a:t>
            </a:r>
          </a:p>
          <a:p>
            <a:pPr lvl="1"/>
            <a:r>
              <a:rPr lang="en-US" dirty="0" smtClean="0"/>
              <a:t>from the 400’s AD; 1</a:t>
            </a:r>
            <a:r>
              <a:rPr lang="en-US" baseline="30000" dirty="0" smtClean="0"/>
              <a:t>st</a:t>
            </a:r>
            <a:r>
              <a:rPr lang="en-US" dirty="0" smtClean="0"/>
              <a:t> of the three great uncials to come to light </a:t>
            </a:r>
          </a:p>
          <a:p>
            <a:pPr lvl="1"/>
            <a:r>
              <a:rPr lang="en-US" smtClean="0"/>
              <a:t>missing several </a:t>
            </a:r>
            <a:r>
              <a:rPr lang="en-US" dirty="0" smtClean="0"/>
              <a:t>verses in Genesis and I Samuel; most of Matthew and II Corinthians; a few chapters in John</a:t>
            </a:r>
          </a:p>
          <a:p>
            <a:r>
              <a:rPr lang="en-US" dirty="0" smtClean="0"/>
              <a:t>These form the foundation of the New Testament text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2642" y="1600200"/>
            <a:ext cx="4228515" cy="3733800"/>
          </a:xfrm>
          <a:prstGeom prst="rect">
            <a:avLst/>
          </a:prstGeom>
        </p:spPr>
      </p:pic>
      <p:sp>
        <p:nvSpPr>
          <p:cNvPr id="6" name="TextBox 5"/>
          <p:cNvSpPr txBox="1"/>
          <p:nvPr/>
        </p:nvSpPr>
        <p:spPr>
          <a:xfrm>
            <a:off x="5146049" y="5486400"/>
            <a:ext cx="3281699" cy="461665"/>
          </a:xfrm>
          <a:prstGeom prst="rect">
            <a:avLst/>
          </a:prstGeom>
          <a:noFill/>
        </p:spPr>
        <p:txBody>
          <a:bodyPr wrap="square" rtlCol="0">
            <a:spAutoFit/>
          </a:bodyPr>
          <a:lstStyle/>
          <a:p>
            <a:pPr algn="ctr"/>
            <a:r>
              <a:rPr lang="en-US" sz="2400" dirty="0" smtClean="0"/>
              <a:t>The </a:t>
            </a:r>
            <a:r>
              <a:rPr lang="en-US" sz="2400" dirty="0" err="1" smtClean="0"/>
              <a:t>Sinaitic</a:t>
            </a:r>
            <a:r>
              <a:rPr lang="en-US" sz="2400" dirty="0" smtClean="0"/>
              <a:t> Manuscript</a:t>
            </a:r>
            <a:endParaRPr lang="en-US" sz="2400" dirty="0"/>
          </a:p>
        </p:txBody>
      </p:sp>
    </p:spTree>
    <p:extLst>
      <p:ext uri="{BB962C8B-B14F-4D97-AF65-F5344CB8AC3E}">
        <p14:creationId xmlns:p14="http://schemas.microsoft.com/office/powerpoint/2010/main" val="1842664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Constantin </a:t>
            </a:r>
            <a:r>
              <a:rPr lang="en-US" dirty="0" err="1" smtClean="0"/>
              <a:t>Tischendorf</a:t>
            </a:r>
            <a:r>
              <a:rPr lang="en-US" dirty="0" smtClean="0"/>
              <a:t/>
            </a:r>
            <a:br>
              <a:rPr lang="en-US" dirty="0" smtClean="0"/>
            </a:br>
            <a:r>
              <a:rPr lang="en-US" dirty="0" smtClean="0"/>
              <a:t>1815-1874</a:t>
            </a:r>
            <a:endParaRPr lang="en-US" dirty="0"/>
          </a:p>
        </p:txBody>
      </p:sp>
      <p:sp>
        <p:nvSpPr>
          <p:cNvPr id="3" name="Content Placeholder 2"/>
          <p:cNvSpPr>
            <a:spLocks noGrp="1"/>
          </p:cNvSpPr>
          <p:nvPr>
            <p:ph idx="1"/>
          </p:nvPr>
        </p:nvSpPr>
        <p:spPr>
          <a:xfrm>
            <a:off x="228600" y="1905000"/>
            <a:ext cx="3581400" cy="4419600"/>
          </a:xfrm>
        </p:spPr>
        <p:txBody>
          <a:bodyPr>
            <a:normAutofit fontScale="77500" lnSpcReduction="20000"/>
          </a:bodyPr>
          <a:lstStyle/>
          <a:p>
            <a:r>
              <a:rPr lang="en-US" dirty="0" smtClean="0"/>
              <a:t>Biblical scholar, University of Leipzig; searched the world for best NT manuscripts</a:t>
            </a:r>
          </a:p>
          <a:p>
            <a:r>
              <a:rPr lang="en-US" dirty="0" smtClean="0"/>
              <a:t>studied the Vatican Manuscript and published an edition of it in 1867</a:t>
            </a:r>
          </a:p>
          <a:p>
            <a:r>
              <a:rPr lang="en-US" dirty="0" smtClean="0"/>
              <a:t>1844 – he discovered the </a:t>
            </a:r>
            <a:r>
              <a:rPr lang="en-US" dirty="0" err="1" smtClean="0"/>
              <a:t>Sinaitic</a:t>
            </a:r>
            <a:r>
              <a:rPr lang="en-US" dirty="0" smtClean="0"/>
              <a:t> Manuscript at St. Catherine’s Monastery at Mt. Sinai; published it in 1862</a:t>
            </a:r>
          </a:p>
        </p:txBody>
      </p:sp>
      <p:pic>
        <p:nvPicPr>
          <p:cNvPr id="4" name="Picture 2" descr="Image result for Constantine Tischendo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457" y="1584706"/>
            <a:ext cx="2286000" cy="37866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Constantine Tischendor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999" y="3276600"/>
            <a:ext cx="308231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0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1772</TotalTime>
  <Words>1403</Words>
  <Application>Microsoft Office PowerPoint</Application>
  <PresentationFormat>On-screen Show (4:3)</PresentationFormat>
  <Paragraphs>112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Lesson #3 – Transmission of the Text</vt:lpstr>
      <vt:lpstr>Copies of Copies – Can We Trust the Hebrew and Greek Text?</vt:lpstr>
      <vt:lpstr>Resource</vt:lpstr>
      <vt:lpstr>Early Writing &amp; Materials</vt:lpstr>
      <vt:lpstr>Evolution of the Book</vt:lpstr>
      <vt:lpstr>The Manuscripts of the New Testament</vt:lpstr>
      <vt:lpstr>“…the best-attested book from the ancient world.”</vt:lpstr>
      <vt:lpstr>Most Important Uncials</vt:lpstr>
      <vt:lpstr>Constantin Tischendorf 1815-1874</vt:lpstr>
      <vt:lpstr>Textual Criticism</vt:lpstr>
      <vt:lpstr>Some Rules for Textual Criticism</vt:lpstr>
      <vt:lpstr>Textual Variations in Manuscripts</vt:lpstr>
      <vt:lpstr>Examples of Substantial Variations</vt:lpstr>
      <vt:lpstr>The Restored Greek Text</vt:lpstr>
      <vt:lpstr>The Westcott-Hort Text</vt:lpstr>
      <vt:lpstr>New Testament Papyri</vt:lpstr>
      <vt:lpstr>The Old Testament Text</vt:lpstr>
      <vt:lpstr>The Dead Sea Scrolls</vt:lpstr>
      <vt:lpstr>The Septuagint - LXX</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Dan</cp:lastModifiedBy>
  <cp:revision>55</cp:revision>
  <dcterms:created xsi:type="dcterms:W3CDTF">2017-01-24T15:09:52Z</dcterms:created>
  <dcterms:modified xsi:type="dcterms:W3CDTF">2017-01-25T20:42:34Z</dcterms:modified>
</cp:coreProperties>
</file>