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5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9DDFAC-A54A-4C5A-B1CE-8C665090077C}"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24488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DDFAC-A54A-4C5A-B1CE-8C665090077C}"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06315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DDFAC-A54A-4C5A-B1CE-8C665090077C}"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120806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5" name="Date Placeholder 14"/>
          <p:cNvSpPr>
            <a:spLocks noGrp="1"/>
          </p:cNvSpPr>
          <p:nvPr>
            <p:ph type="dt" sz="half" idx="10"/>
          </p:nvPr>
        </p:nvSpPr>
        <p:spPr/>
        <p:txBody>
          <a:bodyPr/>
          <a:lstStyle/>
          <a:p>
            <a:pPr>
              <a:defRPr/>
            </a:pPr>
            <a:endParaRPr lang="en-US">
              <a:solidFill>
                <a:srgbClr val="FEFAC9"/>
              </a:solidFill>
            </a:endParaRPr>
          </a:p>
        </p:txBody>
      </p:sp>
      <p:sp>
        <p:nvSpPr>
          <p:cNvPr id="16" name="Slide Number Placeholder 15"/>
          <p:cNvSpPr>
            <a:spLocks noGrp="1"/>
          </p:cNvSpPr>
          <p:nvPr>
            <p:ph type="sldNum" sz="quarter" idx="11"/>
          </p:nvPr>
        </p:nvSpPr>
        <p:spPr/>
        <p:txBody>
          <a:bodyPr/>
          <a:lstStyle/>
          <a:p>
            <a:pPr>
              <a:defRPr/>
            </a:pPr>
            <a:fld id="{E1D1414A-86C5-4475-8CC9-57A9529E1368}" type="slidenum">
              <a:rPr lang="en-US" smtClean="0">
                <a:solidFill>
                  <a:srgbClr val="FEFAC9"/>
                </a:solidFill>
              </a:rPr>
              <a:pPr>
                <a:defRPr/>
              </a:pPr>
              <a:t>‹#›</a:t>
            </a:fld>
            <a:endParaRPr lang="en-US">
              <a:solidFill>
                <a:srgbClr val="FEFAC9"/>
              </a:solidFill>
            </a:endParaRPr>
          </a:p>
        </p:txBody>
      </p:sp>
      <p:sp>
        <p:nvSpPr>
          <p:cNvPr id="17" name="Footer Placeholder 16"/>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1790570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pPr>
              <a:defRPr/>
            </a:pPr>
            <a:fld id="{01DE2FC2-FC91-4B72-9643-4F5AFC334E0E}" type="slidenum">
              <a:rPr lang="en-US" smtClean="0">
                <a:solidFill>
                  <a:srgbClr val="FEFAC9"/>
                </a:solidFill>
              </a:rPr>
              <a:pPr>
                <a:defRPr/>
              </a:pPr>
              <a:t>‹#›</a:t>
            </a:fld>
            <a:endParaRPr lang="en-US">
              <a:solidFill>
                <a:srgbClr val="FEFAC9"/>
              </a:solidFill>
            </a:endParaRPr>
          </a:p>
        </p:txBody>
      </p:sp>
      <p:sp>
        <p:nvSpPr>
          <p:cNvPr id="16" name="Footer Placeholder 15"/>
          <p:cNvSpPr>
            <a:spLocks noGrp="1"/>
          </p:cNvSpPr>
          <p:nvPr>
            <p:ph type="ftr" sz="quarter" idx="16"/>
          </p:nvPr>
        </p:nvSpPr>
        <p:spPr/>
        <p:txBody>
          <a:bodyPr/>
          <a:lstStyle/>
          <a:p>
            <a:pPr>
              <a:defRPr/>
            </a:pPr>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489891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389B4D1D-9E7A-4A54-96D4-639510F6150D}"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431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E6D3FA69-7CF2-4220-9524-24B7C027A8FF}"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96751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464E774B-895D-4171-82D4-3EEB98AB902D}" type="slidenum">
              <a:rPr lang="en-US" smtClean="0">
                <a:solidFill>
                  <a:srgbClr val="FEFAC9"/>
                </a:solidFill>
              </a:rPr>
              <a:pPr>
                <a:defRPr/>
              </a:pPr>
              <a:t>‹#›</a:t>
            </a:fld>
            <a:endParaRPr lang="en-US">
              <a:solidFill>
                <a:srgbClr val="FEFAC9"/>
              </a:solidFill>
            </a:endParaRPr>
          </a:p>
        </p:txBody>
      </p:sp>
      <p:sp>
        <p:nvSpPr>
          <p:cNvPr id="8" name="Footer Placeholder 7"/>
          <p:cNvSpPr>
            <a:spLocks noGrp="1"/>
          </p:cNvSpPr>
          <p:nvPr>
            <p:ph type="ftr" sz="quarter" idx="11"/>
          </p:nvPr>
        </p:nvSpPr>
        <p:spPr/>
        <p:txBody>
          <a:bodyPr/>
          <a:lstStyle/>
          <a:p>
            <a:pPr>
              <a:defRPr/>
            </a:pPr>
            <a:endParaRPr lang="en-US">
              <a:solidFill>
                <a:srgbClr val="FEFAC9"/>
              </a:solidFill>
            </a:endParaRPr>
          </a:p>
        </p:txBody>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346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FEFAC9"/>
              </a:solidFill>
            </a:endParaRPr>
          </a:p>
        </p:txBody>
      </p:sp>
      <p:sp>
        <p:nvSpPr>
          <p:cNvPr id="4" name="Footer Placeholder 3"/>
          <p:cNvSpPr>
            <a:spLocks noGrp="1"/>
          </p:cNvSpPr>
          <p:nvPr>
            <p:ph type="ftr" sz="quarter" idx="11"/>
          </p:nvPr>
        </p:nvSpPr>
        <p:spPr/>
        <p:txBody>
          <a:bodyPr/>
          <a:lstStyle/>
          <a:p>
            <a:pPr>
              <a:defRPr/>
            </a:pPr>
            <a:endParaRPr lang="en-US">
              <a:solidFill>
                <a:srgbClr val="FEFAC9"/>
              </a:solidFill>
            </a:endParaRPr>
          </a:p>
        </p:txBody>
      </p:sp>
      <p:sp>
        <p:nvSpPr>
          <p:cNvPr id="5" name="Slide Number Placeholder 4"/>
          <p:cNvSpPr>
            <a:spLocks noGrp="1"/>
          </p:cNvSpPr>
          <p:nvPr>
            <p:ph type="sldNum" sz="quarter" idx="12"/>
          </p:nvPr>
        </p:nvSpPr>
        <p:spPr/>
        <p:txBody>
          <a:bodyPr/>
          <a:lstStyle/>
          <a:p>
            <a:pPr>
              <a:defRPr/>
            </a:pPr>
            <a:fld id="{B560B2C0-7D01-4016-AFFE-BB8D5B8E70BA}"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164707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EFAC9"/>
              </a:solidFill>
            </a:endParaRPr>
          </a:p>
        </p:txBody>
      </p:sp>
      <p:sp>
        <p:nvSpPr>
          <p:cNvPr id="3" name="Footer Placeholder 2"/>
          <p:cNvSpPr>
            <a:spLocks noGrp="1"/>
          </p:cNvSpPr>
          <p:nvPr>
            <p:ph type="ftr" sz="quarter" idx="11"/>
          </p:nvPr>
        </p:nvSpPr>
        <p:spPr/>
        <p:txBody>
          <a:bodyPr/>
          <a:lstStyle/>
          <a:p>
            <a:pPr>
              <a:defRPr/>
            </a:pPr>
            <a:endParaRPr lang="en-US">
              <a:solidFill>
                <a:srgbClr val="FEFAC9"/>
              </a:solidFill>
            </a:endParaRPr>
          </a:p>
        </p:txBody>
      </p:sp>
      <p:sp>
        <p:nvSpPr>
          <p:cNvPr id="4" name="Slide Number Placeholder 3"/>
          <p:cNvSpPr>
            <a:spLocks noGrp="1"/>
          </p:cNvSpPr>
          <p:nvPr>
            <p:ph type="sldNum" sz="quarter" idx="12"/>
          </p:nvPr>
        </p:nvSpPr>
        <p:spPr/>
        <p:txBody>
          <a:bodyPr/>
          <a:lstStyle/>
          <a:p>
            <a:pPr>
              <a:defRPr/>
            </a:pPr>
            <a:fld id="{9977A494-6419-4229-B361-5BD79E44CF33}"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81962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5"/>
          </p:nvPr>
        </p:nvSpPr>
        <p:spPr/>
        <p:txBody>
          <a:bodyPr/>
          <a:lstStyle/>
          <a:p>
            <a:pPr>
              <a:defRPr/>
            </a:pPr>
            <a:fld id="{9958426D-43B8-4C99-9089-E3F093640278}" type="slidenum">
              <a:rPr lang="en-US" smtClean="0">
                <a:solidFill>
                  <a:srgbClr val="FEFAC9"/>
                </a:solidFill>
              </a:rPr>
              <a:pPr>
                <a:defRPr/>
              </a:pPr>
              <a:t>‹#›</a:t>
            </a:fld>
            <a:endParaRPr lang="en-US">
              <a:solidFill>
                <a:srgbClr val="FEFAC9"/>
              </a:solidFill>
            </a:endParaRPr>
          </a:p>
        </p:txBody>
      </p:sp>
      <p:sp>
        <p:nvSpPr>
          <p:cNvPr id="10" name="Footer Placeholder 9"/>
          <p:cNvSpPr>
            <a:spLocks noGrp="1"/>
          </p:cNvSpPr>
          <p:nvPr>
            <p:ph type="ftr" sz="quarter" idx="16"/>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341185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DDFAC-A54A-4C5A-B1CE-8C665090077C}"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676823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1"/>
          </p:nvPr>
        </p:nvSpPr>
        <p:spPr/>
        <p:txBody>
          <a:bodyPr/>
          <a:lstStyle/>
          <a:p>
            <a:pPr>
              <a:defRPr/>
            </a:pPr>
            <a:fld id="{C0AD0512-BC1D-497E-A17E-547D381B6771}" type="slidenum">
              <a:rPr lang="en-US" smtClean="0">
                <a:solidFill>
                  <a:srgbClr val="FEFAC9"/>
                </a:solidFill>
              </a:rPr>
              <a:pPr>
                <a:defRPr/>
              </a:pPr>
              <a:t>‹#›</a:t>
            </a:fld>
            <a:endParaRPr lang="en-US">
              <a:solidFill>
                <a:srgbClr val="FEFAC9"/>
              </a:solidFill>
            </a:endParaRPr>
          </a:p>
        </p:txBody>
      </p:sp>
      <p:sp>
        <p:nvSpPr>
          <p:cNvPr id="10" name="Footer Placeholder 9"/>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1814193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D6A271B6-7694-4D6E-9DD6-E54244B479DF}"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54213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D8A359C8-7F77-486F-B9E2-FAE633485E93}"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38663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srgbClr val="FEFAC9"/>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srgbClr val="FEFAC9"/>
              </a:solidFill>
            </a:endParaRPr>
          </a:p>
        </p:txBody>
      </p:sp>
      <p:sp>
        <p:nvSpPr>
          <p:cNvPr id="7" name="Rectangle 34"/>
          <p:cNvSpPr>
            <a:spLocks noGrp="1" noChangeArrowheads="1"/>
          </p:cNvSpPr>
          <p:nvPr>
            <p:ph type="sldNum" sz="quarter" idx="12"/>
          </p:nvPr>
        </p:nvSpPr>
        <p:spPr>
          <a:ln/>
        </p:spPr>
        <p:txBody>
          <a:bodyPr/>
          <a:lstStyle>
            <a:lvl1pPr>
              <a:defRPr/>
            </a:lvl1pPr>
          </a:lstStyle>
          <a:p>
            <a:pPr>
              <a:defRPr/>
            </a:pPr>
            <a:fld id="{F11B3294-084A-43C8-A16A-01CD26D43B8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244362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srgbClr val="FEFAC9"/>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srgbClr val="FEFAC9"/>
              </a:solidFill>
            </a:endParaRPr>
          </a:p>
        </p:txBody>
      </p:sp>
      <p:sp>
        <p:nvSpPr>
          <p:cNvPr id="7" name="Rectangle 34"/>
          <p:cNvSpPr>
            <a:spLocks noGrp="1" noChangeArrowheads="1"/>
          </p:cNvSpPr>
          <p:nvPr>
            <p:ph type="sldNum" sz="quarter" idx="12"/>
          </p:nvPr>
        </p:nvSpPr>
        <p:spPr>
          <a:ln/>
        </p:spPr>
        <p:txBody>
          <a:bodyPr/>
          <a:lstStyle>
            <a:lvl1pPr>
              <a:defRPr/>
            </a:lvl1pPr>
          </a:lstStyle>
          <a:p>
            <a:pPr>
              <a:defRPr/>
            </a:pPr>
            <a:fld id="{FC07FB74-F69A-4072-AEC3-B53D77AD60F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46811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DDFAC-A54A-4C5A-B1CE-8C665090077C}"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232123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9DDFAC-A54A-4C5A-B1CE-8C665090077C}"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6494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9DDFAC-A54A-4C5A-B1CE-8C665090077C}"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74866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9DDFAC-A54A-4C5A-B1CE-8C665090077C}"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426859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DDFAC-A54A-4C5A-B1CE-8C665090077C}"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80560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DDFAC-A54A-4C5A-B1CE-8C665090077C}"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67492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DDFAC-A54A-4C5A-B1CE-8C665090077C}"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54040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5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DDFAC-A54A-4C5A-B1CE-8C665090077C}" type="datetimeFigureOut">
              <a:rPr lang="en-US" smtClean="0"/>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ACDD6-BD8A-46AC-B851-FEC466BE818F}" type="slidenum">
              <a:rPr lang="en-US" smtClean="0"/>
              <a:t>‹#›</a:t>
            </a:fld>
            <a:endParaRPr lang="en-US"/>
          </a:p>
        </p:txBody>
      </p:sp>
    </p:spTree>
    <p:extLst>
      <p:ext uri="{BB962C8B-B14F-4D97-AF65-F5344CB8AC3E}">
        <p14:creationId xmlns:p14="http://schemas.microsoft.com/office/powerpoint/2010/main" val="456432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FEFAC9"/>
              </a:solidFill>
              <a:latin typeface="Times New Roman" charset="0"/>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FEFAC9"/>
              </a:solidFill>
              <a:latin typeface="Times New Roman" charset="0"/>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fontAlgn="base">
              <a:spcBef>
                <a:spcPct val="0"/>
              </a:spcBef>
              <a:spcAft>
                <a:spcPct val="0"/>
              </a:spcAft>
              <a:defRPr/>
            </a:pPr>
            <a:fld id="{E8FA4F31-6C77-426D-BD79-7422CE45A8D3}" type="slidenum">
              <a:rPr lang="en-US" smtClean="0">
                <a:solidFill>
                  <a:srgbClr val="FEFAC9"/>
                </a:solidFill>
                <a:latin typeface="Times New Roman" charset="0"/>
              </a:rPr>
              <a:pPr fontAlgn="base">
                <a:spcBef>
                  <a:spcPct val="0"/>
                </a:spcBef>
                <a:spcAft>
                  <a:spcPct val="0"/>
                </a:spcAft>
                <a:defRPr/>
              </a:pPr>
              <a:t>‹#›</a:t>
            </a:fld>
            <a:endParaRPr lang="en-US">
              <a:solidFill>
                <a:srgbClr val="FEFAC9"/>
              </a:solidFill>
              <a:latin typeface="Times New Roman" charset="0"/>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15850278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2" descr="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9536"/>
            <a:ext cx="9144000" cy="5138928"/>
          </a:xfrm>
          <a:prstGeom prst="rect">
            <a:avLst/>
          </a:prstGeom>
        </p:spPr>
      </p:pic>
    </p:spTree>
    <p:extLst>
      <p:ext uri="{BB962C8B-B14F-4D97-AF65-F5344CB8AC3E}">
        <p14:creationId xmlns:p14="http://schemas.microsoft.com/office/powerpoint/2010/main" val="64840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1" y="228600"/>
            <a:ext cx="8444574" cy="946150"/>
          </a:xfrm>
        </p:spPr>
        <p:txBody>
          <a:bodyPr/>
          <a:lstStyle/>
          <a:p>
            <a:pPr eaLnBrk="1" hangingPunct="1"/>
            <a:r>
              <a:rPr lang="en-US" sz="2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Dynamic Equivalence Tends to Distance </a:t>
            </a:r>
            <a:br>
              <a:rPr lang="en-US" sz="2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Reader from the Original Author</a:t>
            </a:r>
          </a:p>
        </p:txBody>
      </p:sp>
      <p:sp>
        <p:nvSpPr>
          <p:cNvPr id="26627" name="Rectangle 3"/>
          <p:cNvSpPr>
            <a:spLocks noGrp="1" noChangeArrowheads="1"/>
          </p:cNvSpPr>
          <p:nvPr>
            <p:ph type="body" sz="half" idx="1"/>
          </p:nvPr>
        </p:nvSpPr>
        <p:spPr>
          <a:xfrm>
            <a:off x="228600" y="1219200"/>
            <a:ext cx="6096000" cy="5257800"/>
          </a:xfrm>
        </p:spPr>
        <p:txBody>
          <a:bodyPr>
            <a:normAutofit/>
          </a:bodyPr>
          <a:lstStyle/>
          <a:p>
            <a:pPr eaLnBrk="1" hangingPunct="1">
              <a:lnSpc>
                <a:spcPct val="90000"/>
              </a:lnSpc>
              <a:buFontTx/>
              <a:buChar char="•"/>
            </a:pPr>
            <a:r>
              <a:rPr lang="en-US" sz="2200" dirty="0" smtClean="0"/>
              <a:t>A mediator is placed between the reader and the prophet or apostle – the translator – resulting in unnecessary interpretation and the “priesthood of all believers” is diminished</a:t>
            </a:r>
          </a:p>
          <a:p>
            <a:pPr eaLnBrk="1" hangingPunct="1">
              <a:lnSpc>
                <a:spcPct val="90000"/>
              </a:lnSpc>
              <a:buFontTx/>
              <a:buChar char="•"/>
            </a:pPr>
            <a:endParaRPr lang="en-US" sz="2200" dirty="0" smtClean="0"/>
          </a:p>
          <a:p>
            <a:pPr eaLnBrk="1" hangingPunct="1">
              <a:lnSpc>
                <a:spcPct val="90000"/>
              </a:lnSpc>
              <a:buFontTx/>
              <a:buChar char="•"/>
            </a:pPr>
            <a:r>
              <a:rPr lang="en-US" sz="2200" dirty="0" smtClean="0"/>
              <a:t>Psalm 23:5 in “essentially literal” translations:  “You anoint my head with oil”</a:t>
            </a:r>
          </a:p>
          <a:p>
            <a:pPr eaLnBrk="1" hangingPunct="1">
              <a:lnSpc>
                <a:spcPct val="90000"/>
              </a:lnSpc>
              <a:buFontTx/>
              <a:buChar char="•"/>
            </a:pPr>
            <a:endParaRPr lang="en-US" sz="2200" dirty="0"/>
          </a:p>
          <a:p>
            <a:pPr eaLnBrk="1" hangingPunct="1">
              <a:lnSpc>
                <a:spcPct val="90000"/>
              </a:lnSpc>
              <a:buFontTx/>
              <a:buChar char="•"/>
            </a:pPr>
            <a:r>
              <a:rPr lang="en-US" sz="2200" dirty="0" smtClean="0"/>
              <a:t>Psalm 23:5 in paraphrases: “You welcome me as an honored guest” (GNB); “You honor me as a guest” (CEV)</a:t>
            </a:r>
          </a:p>
          <a:p>
            <a:pPr eaLnBrk="1" hangingPunct="1">
              <a:lnSpc>
                <a:spcPct val="90000"/>
              </a:lnSpc>
              <a:buFontTx/>
              <a:buChar char="•"/>
            </a:pPr>
            <a:endParaRPr lang="en-US" sz="2200" dirty="0"/>
          </a:p>
          <a:p>
            <a:pPr eaLnBrk="1" hangingPunct="1">
              <a:lnSpc>
                <a:spcPct val="90000"/>
              </a:lnSpc>
              <a:buFontTx/>
              <a:buChar char="•"/>
            </a:pPr>
            <a:r>
              <a:rPr lang="en-US" sz="2200" dirty="0" smtClean="0"/>
              <a:t>II Cor. 5:14 – “For the love of Christ controls us…” (ESV) – Christ’s love for us or our love for Him?  “For Christ’s love compels us…” (NIV)</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198" y="1371600"/>
            <a:ext cx="206337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758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28600"/>
            <a:ext cx="8610600" cy="1143000"/>
          </a:xfrm>
        </p:spPr>
        <p:txBody>
          <a:bodyPr>
            <a:noAutofit/>
          </a:bodyPr>
          <a:lstStyle/>
          <a:p>
            <a:pPr indent="-838200" eaLnBrk="1" hangingPunct="1"/>
            <a:r>
              <a:rPr lang="en-US" sz="36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Dynamic Equivalence Tends to Lessen </a:t>
            </a:r>
            <a:br>
              <a:rPr lang="en-US" sz="36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Theological  Precision</a:t>
            </a:r>
          </a:p>
        </p:txBody>
      </p:sp>
      <p:pic>
        <p:nvPicPr>
          <p:cNvPr id="16387"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1752600"/>
            <a:ext cx="2590800" cy="4114800"/>
          </a:xfrm>
        </p:spPr>
      </p:pic>
      <p:sp>
        <p:nvSpPr>
          <p:cNvPr id="27652" name="Rectangle 4"/>
          <p:cNvSpPr>
            <a:spLocks noGrp="1" noChangeArrowheads="1"/>
          </p:cNvSpPr>
          <p:nvPr>
            <p:ph type="body" sz="half" idx="2"/>
          </p:nvPr>
        </p:nvSpPr>
        <p:spPr>
          <a:xfrm>
            <a:off x="3505200" y="1447800"/>
            <a:ext cx="4953000" cy="5029200"/>
          </a:xfrm>
        </p:spPr>
        <p:txBody>
          <a:bodyPr>
            <a:normAutofit fontScale="92500"/>
          </a:bodyPr>
          <a:lstStyle/>
          <a:p>
            <a:pPr lvl="1" eaLnBrk="1" hangingPunct="1">
              <a:lnSpc>
                <a:spcPct val="90000"/>
              </a:lnSpc>
              <a:buFontTx/>
              <a:buChar char="•"/>
            </a:pPr>
            <a:r>
              <a:rPr lang="en-US" sz="2400" dirty="0" smtClean="0"/>
              <a:t>William Tyndale – coined the term “atonement” in order to be faithful to the original text</a:t>
            </a:r>
          </a:p>
          <a:p>
            <a:pPr lvl="1" eaLnBrk="1" hangingPunct="1">
              <a:lnSpc>
                <a:spcPct val="90000"/>
              </a:lnSpc>
              <a:buFontTx/>
              <a:buChar char="•"/>
            </a:pPr>
            <a:endParaRPr lang="en-US" sz="2400" dirty="0" smtClean="0"/>
          </a:p>
          <a:p>
            <a:pPr lvl="1" eaLnBrk="1" hangingPunct="1">
              <a:lnSpc>
                <a:spcPct val="90000"/>
              </a:lnSpc>
              <a:buFontTx/>
              <a:buChar char="•"/>
            </a:pPr>
            <a:r>
              <a:rPr lang="en-US" sz="2400" dirty="0" smtClean="0"/>
              <a:t>Romans 3:24 – “…we are justified by His grace as a gift.”  (ESV)</a:t>
            </a:r>
          </a:p>
          <a:p>
            <a:pPr lvl="1" eaLnBrk="1" hangingPunct="1">
              <a:lnSpc>
                <a:spcPct val="90000"/>
              </a:lnSpc>
              <a:buFontTx/>
              <a:buChar char="•"/>
            </a:pPr>
            <a:endParaRPr lang="en-US" sz="2400" dirty="0" smtClean="0"/>
          </a:p>
          <a:p>
            <a:pPr lvl="1" eaLnBrk="1" hangingPunct="1">
              <a:lnSpc>
                <a:spcPct val="90000"/>
              </a:lnSpc>
              <a:buFontTx/>
              <a:buChar char="•"/>
            </a:pPr>
            <a:r>
              <a:rPr lang="en-US" sz="2400" dirty="0" smtClean="0"/>
              <a:t>GNB – “…we are put right with God.”</a:t>
            </a:r>
          </a:p>
          <a:p>
            <a:pPr lvl="1" eaLnBrk="1" hangingPunct="1">
              <a:lnSpc>
                <a:spcPct val="90000"/>
              </a:lnSpc>
              <a:buFontTx/>
              <a:buChar char="•"/>
            </a:pPr>
            <a:endParaRPr lang="en-US" sz="2400" dirty="0" smtClean="0"/>
          </a:p>
          <a:p>
            <a:pPr lvl="1" eaLnBrk="1" hangingPunct="1">
              <a:lnSpc>
                <a:spcPct val="90000"/>
              </a:lnSpc>
              <a:buFontTx/>
              <a:buChar char="•"/>
            </a:pPr>
            <a:r>
              <a:rPr lang="en-US" sz="2400" dirty="0" smtClean="0"/>
              <a:t>NLT – “God in His gracious kindness declares us not guilty.”</a:t>
            </a:r>
          </a:p>
          <a:p>
            <a:pPr lvl="1" eaLnBrk="1" hangingPunct="1">
              <a:lnSpc>
                <a:spcPct val="90000"/>
              </a:lnSpc>
              <a:buFontTx/>
              <a:buChar char="•"/>
            </a:pPr>
            <a:endParaRPr lang="en-US" sz="2400" dirty="0" smtClean="0"/>
          </a:p>
          <a:p>
            <a:pPr lvl="1" eaLnBrk="1" hangingPunct="1">
              <a:lnSpc>
                <a:spcPct val="90000"/>
              </a:lnSpc>
              <a:buFontTx/>
              <a:buChar char="•"/>
            </a:pPr>
            <a:r>
              <a:rPr lang="en-US" sz="2400" dirty="0" smtClean="0"/>
              <a:t>CEV – “God treats us much better than we deserve.”</a:t>
            </a:r>
          </a:p>
        </p:txBody>
      </p:sp>
    </p:spTree>
    <p:extLst>
      <p:ext uri="{BB962C8B-B14F-4D97-AF65-F5344CB8AC3E}">
        <p14:creationId xmlns:p14="http://schemas.microsoft.com/office/powerpoint/2010/main" val="3357091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609600"/>
            <a:ext cx="8229600" cy="5638800"/>
          </a:xfrm>
        </p:spPr>
        <p:txBody>
          <a:bodyPr/>
          <a:lstStyle/>
          <a:p>
            <a:pPr eaLnBrk="1" hangingPunct="1">
              <a:lnSpc>
                <a:spcPct val="90000"/>
              </a:lnSpc>
            </a:pPr>
            <a:r>
              <a:rPr lang="en-US" sz="2800" dirty="0" smtClean="0"/>
              <a:t>Propitiation:  I John 4:10 (ESV) – “In this is love, not that we have loved God but that he loved us and sent his Son </a:t>
            </a:r>
            <a:r>
              <a:rPr lang="en-US" sz="2800" i="1" dirty="0" smtClean="0"/>
              <a:t>to be the propitiation for our sins</a:t>
            </a:r>
            <a:r>
              <a:rPr lang="en-US" sz="2800" dirty="0" smtClean="0"/>
              <a:t>.”</a:t>
            </a:r>
          </a:p>
          <a:p>
            <a:pPr lvl="1" eaLnBrk="1" hangingPunct="1">
              <a:lnSpc>
                <a:spcPct val="90000"/>
              </a:lnSpc>
            </a:pPr>
            <a:r>
              <a:rPr lang="en-US" sz="2400" dirty="0" smtClean="0"/>
              <a:t>A sacrifice which satisfies and turns away the wrath of God, resulting in reconciliation between God and the offender. </a:t>
            </a:r>
          </a:p>
          <a:p>
            <a:pPr lvl="1" eaLnBrk="1" hangingPunct="1">
              <a:lnSpc>
                <a:spcPct val="90000"/>
              </a:lnSpc>
            </a:pPr>
            <a:endParaRPr lang="en-US" sz="2400" dirty="0" smtClean="0"/>
          </a:p>
          <a:p>
            <a:pPr eaLnBrk="1" hangingPunct="1">
              <a:lnSpc>
                <a:spcPct val="90000"/>
              </a:lnSpc>
            </a:pPr>
            <a:r>
              <a:rPr lang="en-US" sz="2800" dirty="0" smtClean="0"/>
              <a:t>NIV – “This is love: not that we loved God, but that he loved us and sent his Son </a:t>
            </a:r>
            <a:r>
              <a:rPr lang="en-US" sz="2800" i="1" dirty="0" smtClean="0"/>
              <a:t>as an atoning sacrifice for our sins</a:t>
            </a:r>
            <a:r>
              <a:rPr lang="en-US" sz="2800" dirty="0" smtClean="0"/>
              <a:t>.”</a:t>
            </a:r>
          </a:p>
          <a:p>
            <a:pPr marL="0" indent="0" eaLnBrk="1" hangingPunct="1">
              <a:lnSpc>
                <a:spcPct val="90000"/>
              </a:lnSpc>
              <a:buNone/>
            </a:pPr>
            <a:endParaRPr lang="en-US" sz="2800" dirty="0" smtClean="0"/>
          </a:p>
          <a:p>
            <a:pPr eaLnBrk="1" hangingPunct="1">
              <a:lnSpc>
                <a:spcPct val="90000"/>
              </a:lnSpc>
            </a:pPr>
            <a:r>
              <a:rPr lang="en-US" sz="2800" dirty="0" smtClean="0"/>
              <a:t>CEV – “Real love isn't our love for God, but his love for us. God sent his Son </a:t>
            </a:r>
            <a:r>
              <a:rPr lang="en-US" sz="2800" i="1" dirty="0" smtClean="0"/>
              <a:t>to be the sacrifice by which our sins are forgiven</a:t>
            </a:r>
            <a:r>
              <a:rPr lang="en-US" sz="2800" dirty="0" smtClean="0"/>
              <a:t>.”   </a:t>
            </a:r>
          </a:p>
        </p:txBody>
      </p:sp>
    </p:spTree>
    <p:extLst>
      <p:ext uri="{BB962C8B-B14F-4D97-AF65-F5344CB8AC3E}">
        <p14:creationId xmlns:p14="http://schemas.microsoft.com/office/powerpoint/2010/main" val="246642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72000"/>
          </a:xfrm>
        </p:spPr>
        <p:txBody>
          <a:bodyPr>
            <a:normAutofit fontScale="92500" lnSpcReduction="10000"/>
          </a:bodyPr>
          <a:lstStyle/>
          <a:p>
            <a:r>
              <a:rPr lang="en-US" dirty="0" smtClean="0"/>
              <a:t>Leland </a:t>
            </a:r>
            <a:r>
              <a:rPr lang="en-US" dirty="0" err="1" smtClean="0"/>
              <a:t>Ryken</a:t>
            </a:r>
            <a:r>
              <a:rPr lang="en-US" dirty="0" smtClean="0"/>
              <a:t>:  “It robs the Bible of the power that literature conveys.  And it changes the nature of the writing that God by His Holy Spirit moved the Biblical writers to produce.”</a:t>
            </a:r>
          </a:p>
          <a:p>
            <a:r>
              <a:rPr lang="en-US" dirty="0" smtClean="0"/>
              <a:t>Psalm 35:10 – “All my bones shall say, ‘O Lord, who is like You…” (ESV); “My whole being will exclaim, ‘Who is like You, O Lord?” (NIV)</a:t>
            </a:r>
          </a:p>
          <a:p>
            <a:r>
              <a:rPr lang="en-US" dirty="0" smtClean="0"/>
              <a:t>Psalm 73:4,7 – “For they have no pangs until death; their bodies are fat and sleek… Their eyes swell out through fatness; their hearts overflow with follies.” (ESV); “They have no struggles; their bodies are healthy and strong… From their callous hearts comes iniquity; the evil conceits of their minds know no limits.” (NIV)</a:t>
            </a:r>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Dynamic Equivalence Can Detract from the Literary Qualities of the Bible</a:t>
            </a:r>
            <a:endParaRPr lang="en-US"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45442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81000"/>
            <a:ext cx="8382000" cy="1143000"/>
          </a:xfrm>
        </p:spPr>
        <p:txBody>
          <a:bodyPr>
            <a:noAutofit/>
          </a:bodyPr>
          <a:lstStyle/>
          <a:p>
            <a:pPr eaLnBrk="1" hangingPunct="1"/>
            <a:r>
              <a:rPr lang="en-US" sz="3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 Dynamic Equivalence Can</a:t>
            </a:r>
            <a:br>
              <a:rPr lang="en-US" sz="3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Lead to Confusion in the Church</a:t>
            </a:r>
          </a:p>
        </p:txBody>
      </p:sp>
      <p:sp>
        <p:nvSpPr>
          <p:cNvPr id="1028" name="AutoShape 4"/>
          <p:cNvSpPr>
            <a:spLocks noGrp="1" noChangeAspect="1" noChangeArrowheads="1"/>
          </p:cNvSpPr>
          <p:nvPr>
            <p:ph type="body" sz="half" idx="2"/>
          </p:nvPr>
        </p:nvSpPr>
        <p:spPr>
          <a:xfrm>
            <a:off x="4724400" y="2209800"/>
            <a:ext cx="4038600" cy="3810000"/>
          </a:xfrm>
        </p:spPr>
        <p:txBody>
          <a:bodyPr/>
          <a:lstStyle/>
          <a:p>
            <a:pPr lvl="1" eaLnBrk="1" hangingPunct="1">
              <a:lnSpc>
                <a:spcPct val="90000"/>
              </a:lnSpc>
              <a:buFontTx/>
              <a:buChar char="•"/>
            </a:pPr>
            <a:r>
              <a:rPr lang="en-US" sz="2400" dirty="0" smtClean="0"/>
              <a:t>Results in loss of confidence in reliability</a:t>
            </a:r>
          </a:p>
          <a:p>
            <a:pPr lvl="1" eaLnBrk="1" hangingPunct="1">
              <a:lnSpc>
                <a:spcPct val="90000"/>
              </a:lnSpc>
              <a:buFontTx/>
              <a:buChar char="•"/>
            </a:pPr>
            <a:endParaRPr lang="en-US" sz="2400" dirty="0" smtClean="0"/>
          </a:p>
          <a:p>
            <a:pPr lvl="1" eaLnBrk="1" hangingPunct="1">
              <a:lnSpc>
                <a:spcPct val="90000"/>
              </a:lnSpc>
              <a:buFontTx/>
              <a:buChar char="•"/>
            </a:pPr>
            <a:r>
              <a:rPr lang="en-US" sz="2400" dirty="0" smtClean="0"/>
              <a:t>Results in lack of commonality in corporate reading</a:t>
            </a:r>
          </a:p>
          <a:p>
            <a:pPr lvl="1" eaLnBrk="1" hangingPunct="1">
              <a:lnSpc>
                <a:spcPct val="90000"/>
              </a:lnSpc>
              <a:buFontTx/>
              <a:buChar char="•"/>
            </a:pPr>
            <a:endParaRPr lang="en-US" sz="2400" dirty="0" smtClean="0"/>
          </a:p>
          <a:p>
            <a:pPr lvl="1" eaLnBrk="1" hangingPunct="1">
              <a:lnSpc>
                <a:spcPct val="90000"/>
              </a:lnSpc>
              <a:buFontTx/>
              <a:buChar char="•"/>
            </a:pPr>
            <a:r>
              <a:rPr lang="en-US" sz="2400" dirty="0" smtClean="0"/>
              <a:t>Results in less memorization</a:t>
            </a:r>
          </a:p>
        </p:txBody>
      </p:sp>
      <p:pic>
        <p:nvPicPr>
          <p:cNvPr id="13318" name="Picture 6" descr="http://thetowerofbabel.net/yahoo_site_admin/assets/images/tower_of_babel.170113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2097741"/>
            <a:ext cx="448671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035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685800" y="1143000"/>
            <a:ext cx="7772400" cy="4572000"/>
          </a:xfrm>
        </p:spPr>
        <p:txBody>
          <a:bodyPr/>
          <a:lstStyle/>
          <a:p>
            <a:pPr eaLnBrk="1" hangingPunct="1">
              <a:lnSpc>
                <a:spcPct val="90000"/>
              </a:lnSpc>
              <a:buFontTx/>
              <a:buNone/>
            </a:pPr>
            <a:r>
              <a:rPr lang="en-US" sz="2800" i="1" dirty="0" smtClean="0"/>
              <a:t>“The broad diversity of English translations over the last half-century lets us all pretend we're biblical scholars, sitting at our desks surrounded by half a dozen versions and picking the rendition on any particular subject that we happen to like the best. The problem is that little by little, such Bibles become our word instead of God's word. Meanwhile, other bad things happen. We memorize God's word a lot less than we did a generation or two ago. We do less unison reading in worship…”</a:t>
            </a:r>
          </a:p>
        </p:txBody>
      </p:sp>
    </p:spTree>
    <p:extLst>
      <p:ext uri="{BB962C8B-B14F-4D97-AF65-F5344CB8AC3E}">
        <p14:creationId xmlns:p14="http://schemas.microsoft.com/office/powerpoint/2010/main" val="1304712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85800" y="990600"/>
            <a:ext cx="7772400" cy="4800600"/>
          </a:xfrm>
        </p:spPr>
        <p:txBody>
          <a:bodyPr/>
          <a:lstStyle/>
          <a:p>
            <a:pPr eaLnBrk="1" hangingPunct="1">
              <a:buFontTx/>
              <a:buNone/>
            </a:pPr>
            <a:r>
              <a:rPr lang="en-US" i="1" dirty="0" smtClean="0"/>
              <a:t>“Part of all that, admittedly, is the confusing bafflement that comes from having several dozen translations. But part of it is also a reduced sense of respect, duty, and awe, precipitated by making too common that which people used to hold in wonder and veneration. In a strange sense, God's blessing us with His word in easy availability and variety has become an unexpected curse.”</a:t>
            </a:r>
            <a:r>
              <a:rPr lang="en-US" dirty="0" smtClean="0"/>
              <a:t>	</a:t>
            </a:r>
          </a:p>
          <a:p>
            <a:pPr eaLnBrk="1" hangingPunct="1">
              <a:buFontTx/>
              <a:buNone/>
            </a:pPr>
            <a:endParaRPr lang="en-US" dirty="0" smtClean="0"/>
          </a:p>
          <a:p>
            <a:pPr eaLnBrk="1" hangingPunct="1">
              <a:buFontTx/>
              <a:buNone/>
            </a:pPr>
            <a:r>
              <a:rPr lang="en-US" dirty="0" smtClean="0"/>
              <a:t>				</a:t>
            </a:r>
            <a:r>
              <a:rPr lang="en-US" sz="2800" dirty="0" smtClean="0"/>
              <a:t>World Magazine, July 28, 2001</a:t>
            </a:r>
          </a:p>
        </p:txBody>
      </p:sp>
    </p:spTree>
    <p:extLst>
      <p:ext uri="{BB962C8B-B14F-4D97-AF65-F5344CB8AC3E}">
        <p14:creationId xmlns:p14="http://schemas.microsoft.com/office/powerpoint/2010/main" val="1160208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685800" y="1143000"/>
            <a:ext cx="7772400" cy="5715000"/>
          </a:xfrm>
        </p:spPr>
        <p:txBody>
          <a:bodyPr/>
          <a:lstStyle/>
          <a:p>
            <a:pPr eaLnBrk="1" hangingPunct="1">
              <a:buFontTx/>
              <a:buNone/>
            </a:pPr>
            <a:r>
              <a:rPr lang="en-US" sz="2800" i="1" dirty="0" smtClean="0"/>
              <a:t>“…think of this NIV picture of the wicked man in chapter 15 of the book of Job: "he shakes his fist at God and vaunts himself against the Almighty.”  Compare that with the image produced by TNIV translators: "they shake their fists at God and vaunt themselves against the Almighty." An author who wrote about a lonely individual, only to find that his editor had turned his passage into a story about a mob in rebellion, would be rightfully angry.”</a:t>
            </a:r>
          </a:p>
          <a:p>
            <a:pPr eaLnBrk="1" hangingPunct="1">
              <a:buFontTx/>
              <a:buNone/>
            </a:pPr>
            <a:r>
              <a:rPr lang="en-US" sz="2800" i="1" dirty="0" smtClean="0"/>
              <a:t>   </a:t>
            </a:r>
          </a:p>
          <a:p>
            <a:pPr eaLnBrk="1" hangingPunct="1">
              <a:buFontTx/>
              <a:buNone/>
            </a:pPr>
            <a:r>
              <a:rPr lang="en-US" sz="2800" i="1" dirty="0"/>
              <a:t>	</a:t>
            </a:r>
            <a:r>
              <a:rPr lang="en-US" sz="2800" i="1" dirty="0" smtClean="0"/>
              <a:t>		   </a:t>
            </a:r>
            <a:r>
              <a:rPr lang="en-US" sz="2800" dirty="0" smtClean="0"/>
              <a:t>World Magazine, February 26, 2005</a:t>
            </a:r>
          </a:p>
          <a:p>
            <a:pPr eaLnBrk="1" hangingPunct="1"/>
            <a:endParaRPr lang="en-US" sz="2800" dirty="0" smtClean="0"/>
          </a:p>
        </p:txBody>
      </p:sp>
      <p:sp>
        <p:nvSpPr>
          <p:cNvPr id="18434" name="Rectangle 2"/>
          <p:cNvSpPr>
            <a:spLocks noGrp="1" noChangeArrowheads="1"/>
          </p:cNvSpPr>
          <p:nvPr>
            <p:ph type="title"/>
          </p:nvPr>
        </p:nvSpPr>
        <p:spPr>
          <a:xfrm>
            <a:off x="609600" y="228600"/>
            <a:ext cx="7772400" cy="715963"/>
          </a:xfrm>
        </p:spPr>
        <p:txBody>
          <a:bodyPr>
            <a:normAutofit fontScale="90000"/>
          </a:bodyPr>
          <a:lstStyle/>
          <a:p>
            <a:pPr algn="ctr" eaLnBrk="1" hangingPunct="1"/>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Gender Neutral Controversy</a:t>
            </a:r>
          </a:p>
        </p:txBody>
      </p:sp>
    </p:spTree>
    <p:extLst>
      <p:ext uri="{BB962C8B-B14F-4D97-AF65-F5344CB8AC3E}">
        <p14:creationId xmlns:p14="http://schemas.microsoft.com/office/powerpoint/2010/main" val="890520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762000"/>
          </a:xfrm>
        </p:spPr>
        <p:txBody>
          <a:bodyPr/>
          <a:lstStyle/>
          <a:p>
            <a:pPr algn="ctr" eaLnBrk="1" hangingPunct="1"/>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jot and tittle</a:t>
            </a:r>
            <a:r>
              <a:rPr lang="en-US" dirty="0" smtClean="0"/>
              <a:t>”</a:t>
            </a:r>
          </a:p>
        </p:txBody>
      </p:sp>
      <p:sp>
        <p:nvSpPr>
          <p:cNvPr id="28675" name="Rectangle 3"/>
          <p:cNvSpPr>
            <a:spLocks noGrp="1" noChangeArrowheads="1"/>
          </p:cNvSpPr>
          <p:nvPr>
            <p:ph type="body" sz="half" idx="1"/>
          </p:nvPr>
        </p:nvSpPr>
        <p:spPr>
          <a:xfrm>
            <a:off x="457200" y="1885950"/>
            <a:ext cx="4191000" cy="4114800"/>
          </a:xfrm>
        </p:spPr>
        <p:txBody>
          <a:bodyPr/>
          <a:lstStyle/>
          <a:p>
            <a:pPr eaLnBrk="1" hangingPunct="1">
              <a:lnSpc>
                <a:spcPct val="90000"/>
              </a:lnSpc>
              <a:buFontTx/>
              <a:buNone/>
            </a:pPr>
            <a:r>
              <a:rPr lang="en-US" sz="2400" dirty="0" smtClean="0"/>
              <a:t>Psalm 34:20 (ESV) – “He keeps all his bones; not one of them is broken.”</a:t>
            </a:r>
          </a:p>
          <a:p>
            <a:pPr eaLnBrk="1" hangingPunct="1">
              <a:lnSpc>
                <a:spcPct val="90000"/>
              </a:lnSpc>
              <a:buFontTx/>
              <a:buNone/>
            </a:pPr>
            <a:r>
              <a:rPr lang="en-US" sz="2400" dirty="0" smtClean="0"/>
              <a:t>Psalm 34:20 (TNIV) – “He protects all </a:t>
            </a:r>
            <a:r>
              <a:rPr lang="en-US" sz="2400" i="1" dirty="0" smtClean="0"/>
              <a:t>their</a:t>
            </a:r>
            <a:r>
              <a:rPr lang="en-US" sz="2400" dirty="0" smtClean="0"/>
              <a:t> bones, not one of them will be broken.”</a:t>
            </a:r>
          </a:p>
          <a:p>
            <a:pPr eaLnBrk="1" hangingPunct="1">
              <a:lnSpc>
                <a:spcPct val="90000"/>
              </a:lnSpc>
              <a:buFontTx/>
              <a:buNone/>
            </a:pPr>
            <a:r>
              <a:rPr lang="en-US" sz="2400" dirty="0" smtClean="0"/>
              <a:t>John 19:36 (ESV) – “For these things took place that the Scripture might be fulfilled:  ‘Not one of His bones will be broken.’”</a:t>
            </a:r>
          </a:p>
          <a:p>
            <a:pPr eaLnBrk="1" hangingPunct="1">
              <a:lnSpc>
                <a:spcPct val="90000"/>
              </a:lnSpc>
            </a:pPr>
            <a:endParaRPr lang="en-US" sz="2400" dirty="0" smtClean="0"/>
          </a:p>
        </p:txBody>
      </p:sp>
      <p:pic>
        <p:nvPicPr>
          <p:cNvPr id="19462" name="Picture 6" descr="http://wallpaper4god.com/en/wp-content/uploads/2011/09/cro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543823"/>
            <a:ext cx="3733800" cy="248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80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lstStyle/>
          <a:p>
            <a:pPr marL="0" indent="0">
              <a:buNone/>
            </a:pPr>
            <a:r>
              <a:rPr lang="en-US" i="1" dirty="0" smtClean="0"/>
              <a:t>“The whole notion of a ‘transparent’ translation is a key difference in translation philosophy… Will immediate intelligibility trump almost all other consideration, or will we allow the ‘otherness’ of an ancient, foreign book to shine through as much as possible?  Should Bible translation be a guide through the forest of interpretative difficulties or a window that makes the original language, style, and ambiguity of the text as transparent as possible?  I have to side with the ESV.  When it comes to understanding and living by God’s Word, I want teachers to teach and translations to be transparent.”</a:t>
            </a:r>
          </a:p>
          <a:p>
            <a:pPr marL="0" indent="0">
              <a:buNone/>
            </a:pPr>
            <a:r>
              <a:rPr lang="en-US" dirty="0"/>
              <a:t>	</a:t>
            </a:r>
            <a:r>
              <a:rPr lang="en-US" dirty="0" smtClean="0"/>
              <a:t>					Kevin </a:t>
            </a:r>
            <a:r>
              <a:rPr lang="en-US" dirty="0" err="1" smtClean="0"/>
              <a:t>DeYoung</a:t>
            </a:r>
            <a:endParaRPr lang="en-US" dirty="0"/>
          </a:p>
        </p:txBody>
      </p:sp>
    </p:spTree>
    <p:extLst>
      <p:ext uri="{BB962C8B-B14F-4D97-AF65-F5344CB8AC3E}">
        <p14:creationId xmlns:p14="http://schemas.microsoft.com/office/powerpoint/2010/main" val="1861727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66900"/>
            <a:ext cx="4876800" cy="4038600"/>
          </a:xfrm>
        </p:spPr>
        <p:txBody>
          <a:bodyPr>
            <a:normAutofit fontScale="92500" lnSpcReduction="20000"/>
          </a:bodyPr>
          <a:lstStyle/>
          <a:p>
            <a:pPr marL="0" indent="0">
              <a:buNone/>
            </a:pPr>
            <a:r>
              <a:rPr lang="en-US" dirty="0" smtClean="0"/>
              <a:t>“When one of my colleagues in the Bible Department at Wheaton College polls his students about Bible translations, he find that they begin with the premise that all modern translations are equally accurate as renditions of the original text, and that the only basis for preferring one over another is the criterion of readability.  In my judgment, this is a matter for serious concern.”  				                          Leland </a:t>
            </a:r>
            <a:r>
              <a:rPr lang="en-US" dirty="0" err="1" smtClean="0"/>
              <a:t>Ryken</a:t>
            </a:r>
            <a:endParaRPr lang="en-US" dirty="0"/>
          </a:p>
        </p:txBody>
      </p:sp>
      <p:sp>
        <p:nvSpPr>
          <p:cNvPr id="3" name="Title 2"/>
          <p:cNvSpPr>
            <a:spLocks noGrp="1"/>
          </p:cNvSpPr>
          <p:nvPr>
            <p:ph type="title"/>
          </p:nvPr>
        </p:nvSpPr>
        <p:spPr>
          <a:xfrm>
            <a:off x="457200" y="381000"/>
            <a:ext cx="8229600" cy="762000"/>
          </a:xfrm>
        </p:spPr>
        <p:txBody>
          <a:bodyPr>
            <a:normAutofit/>
          </a:bodyPr>
          <a:lstStyle/>
          <a:p>
            <a:pPr algn="ctr"/>
            <a:r>
              <a:rPr lang="en-US" b="1" dirty="0" smtClean="0"/>
              <a:t>What Is a Good Translation?</a:t>
            </a:r>
            <a:endParaRPr lang="en-US" b="1" dirty="0"/>
          </a:p>
        </p:txBody>
      </p:sp>
      <p:pic>
        <p:nvPicPr>
          <p:cNvPr id="10242" name="Picture 2" descr="Image result for Leland Ryken Bible Translation Differ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52600"/>
            <a:ext cx="280034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16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85800" y="304800"/>
            <a:ext cx="7772400" cy="1447800"/>
          </a:xfrm>
        </p:spPr>
        <p:txBody>
          <a:bodyPr/>
          <a:lstStyle/>
          <a:p>
            <a:pPr>
              <a:buNone/>
            </a:pPr>
            <a:r>
              <a:rPr lang="en-US" dirty="0" smtClean="0"/>
              <a:t>“</a:t>
            </a:r>
            <a:r>
              <a:rPr lang="en-US" dirty="0"/>
              <a:t>Simon Peter answered </a:t>
            </a:r>
            <a:r>
              <a:rPr lang="en-US" dirty="0" smtClean="0"/>
              <a:t>[Jesus], </a:t>
            </a:r>
            <a:r>
              <a:rPr lang="en-US" dirty="0"/>
              <a:t>“Lord, to whom shall we go? You have the words of eternal </a:t>
            </a:r>
            <a:r>
              <a:rPr lang="en-US" dirty="0" smtClean="0"/>
              <a:t>life…”</a:t>
            </a:r>
          </a:p>
          <a:p>
            <a:pPr eaLnBrk="1" hangingPunct="1">
              <a:buFontTx/>
              <a:buNone/>
            </a:pPr>
            <a:r>
              <a:rPr lang="en-US" dirty="0" smtClean="0"/>
              <a:t>						               John 6:68</a:t>
            </a:r>
          </a:p>
        </p:txBody>
      </p:sp>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4972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749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828800"/>
            <a:ext cx="8229600" cy="4191000"/>
          </a:xfrm>
        </p:spPr>
        <p:txBody>
          <a:bodyPr/>
          <a:lstStyle/>
          <a:p>
            <a:pPr eaLnBrk="1" hangingPunct="1"/>
            <a:r>
              <a:rPr lang="en-US" sz="2800" dirty="0" smtClean="0"/>
              <a:t>Before 1950 – to translate the </a:t>
            </a:r>
            <a:r>
              <a:rPr lang="en-US" sz="2800" i="1" dirty="0" smtClean="0"/>
              <a:t>words</a:t>
            </a:r>
            <a:r>
              <a:rPr lang="en-US" sz="2800" dirty="0" smtClean="0"/>
              <a:t> of the Bible from the original Hebrew, Greek, and Aramaic texts into a contemporary language</a:t>
            </a:r>
          </a:p>
          <a:p>
            <a:pPr eaLnBrk="1" hangingPunct="1"/>
            <a:r>
              <a:rPr lang="en-US" sz="2800" dirty="0" smtClean="0"/>
              <a:t>After 1950 – to translate the </a:t>
            </a:r>
            <a:r>
              <a:rPr lang="en-US" sz="2800" i="1" dirty="0" smtClean="0"/>
              <a:t>thoughts</a:t>
            </a:r>
            <a:r>
              <a:rPr lang="en-US" sz="2800" dirty="0" smtClean="0"/>
              <a:t> of the original texts into a contemporary language</a:t>
            </a:r>
          </a:p>
          <a:p>
            <a:pPr lvl="1" eaLnBrk="1" hangingPunct="1"/>
            <a:r>
              <a:rPr lang="en-US" sz="2400" dirty="0" smtClean="0"/>
              <a:t> when a word or phrase in the original is foreign to a contemporary reader, it is replaced with an equivalent word or phrase</a:t>
            </a:r>
          </a:p>
          <a:p>
            <a:pPr lvl="1" eaLnBrk="1" hangingPunct="1"/>
            <a:r>
              <a:rPr lang="en-US" sz="2400" dirty="0" smtClean="0"/>
              <a:t>“thought-for-thought”, not “word-for-word”</a:t>
            </a:r>
          </a:p>
        </p:txBody>
      </p:sp>
      <p:sp>
        <p:nvSpPr>
          <p:cNvPr id="9218" name="Rectangle 2"/>
          <p:cNvSpPr>
            <a:spLocks noGrp="1" noChangeArrowheads="1"/>
          </p:cNvSpPr>
          <p:nvPr>
            <p:ph type="title"/>
          </p:nvPr>
        </p:nvSpPr>
        <p:spPr>
          <a:xfrm>
            <a:off x="457200" y="152400"/>
            <a:ext cx="8229600" cy="914400"/>
          </a:xfrm>
        </p:spPr>
        <p:txBody>
          <a:bodyPr/>
          <a:lstStyle/>
          <a:p>
            <a:pPr algn="ctr" eaLnBrk="1" hangingPunct="1"/>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Goal of Bible Translation</a:t>
            </a:r>
          </a:p>
        </p:txBody>
      </p:sp>
    </p:spTree>
    <p:extLst>
      <p:ext uri="{BB962C8B-B14F-4D97-AF65-F5344CB8AC3E}">
        <p14:creationId xmlns:p14="http://schemas.microsoft.com/office/powerpoint/2010/main" val="3790411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723900" y="2133600"/>
            <a:ext cx="7772400" cy="3962400"/>
          </a:xfrm>
        </p:spPr>
        <p:txBody>
          <a:bodyPr/>
          <a:lstStyle/>
          <a:p>
            <a:pPr eaLnBrk="1" hangingPunct="1">
              <a:buFontTx/>
              <a:buNone/>
            </a:pPr>
            <a:r>
              <a:rPr lang="en-US" dirty="0" smtClean="0"/>
              <a:t>Preface to the NIV version:  “Because for most readers today the phrases ‘the Lord of Hosts’ and ‘God of hosts’ have little meaning, this version renders them ‘the Lord Almighty’ and ‘God Almighty’”</a:t>
            </a:r>
          </a:p>
          <a:p>
            <a:pPr eaLnBrk="1" hangingPunct="1">
              <a:buFontTx/>
              <a:buNone/>
            </a:pPr>
            <a:endParaRPr lang="en-US" dirty="0" smtClean="0"/>
          </a:p>
          <a:p>
            <a:pPr eaLnBrk="1" hangingPunct="1">
              <a:buFontTx/>
              <a:buNone/>
            </a:pPr>
            <a:r>
              <a:rPr lang="en-US" dirty="0" smtClean="0"/>
              <a:t>“[Newer translations] diminish the glory of divine revelation by being more concerned with the human reader than the divine author.”							     </a:t>
            </a:r>
            <a:r>
              <a:rPr lang="en-US" i="1" dirty="0" smtClean="0"/>
              <a:t>John McArthur</a:t>
            </a:r>
          </a:p>
        </p:txBody>
      </p:sp>
      <p:sp>
        <p:nvSpPr>
          <p:cNvPr id="2" name="TextBox 1"/>
          <p:cNvSpPr txBox="1"/>
          <p:nvPr/>
        </p:nvSpPr>
        <p:spPr>
          <a:xfrm>
            <a:off x="228600" y="685800"/>
            <a:ext cx="8763000" cy="1077218"/>
          </a:xfrm>
          <a:prstGeom prst="rect">
            <a:avLst/>
          </a:prstGeom>
          <a:noFill/>
        </p:spPr>
        <p:txBody>
          <a:bodyPr wrap="square" rtlCol="0">
            <a:spAutoFit/>
          </a:bodyPr>
          <a:lstStyle/>
          <a:p>
            <a:pPr algn="ctr"/>
            <a:r>
              <a:rPr lang="en-US" sz="3200" b="1" dirty="0" smtClean="0"/>
              <a:t>The Danger In “Thought-for-Thought” Translation</a:t>
            </a:r>
            <a:endParaRPr lang="en-US" sz="3200" b="1" dirty="0"/>
          </a:p>
        </p:txBody>
      </p:sp>
    </p:spTree>
    <p:extLst>
      <p:ext uri="{BB962C8B-B14F-4D97-AF65-F5344CB8AC3E}">
        <p14:creationId xmlns:p14="http://schemas.microsoft.com/office/powerpoint/2010/main" val="3698924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4223390" y="1752600"/>
            <a:ext cx="5054862" cy="4419600"/>
          </a:xfrm>
        </p:spPr>
        <p:txBody>
          <a:bodyPr/>
          <a:lstStyle/>
          <a:p>
            <a:pPr eaLnBrk="1" hangingPunct="1"/>
            <a:r>
              <a:rPr lang="en-US" dirty="0" smtClean="0"/>
              <a:t>“Essentially Literal” – word for word, as much as possible</a:t>
            </a:r>
          </a:p>
          <a:p>
            <a:pPr lvl="1" eaLnBrk="1" hangingPunct="1"/>
            <a:r>
              <a:rPr lang="en-US" dirty="0" smtClean="0"/>
              <a:t>KJV / NKJV, NASB, RSV, ESV</a:t>
            </a:r>
          </a:p>
          <a:p>
            <a:pPr marL="365760" lvl="1" indent="0" eaLnBrk="1" hangingPunct="1">
              <a:buNone/>
            </a:pPr>
            <a:endParaRPr lang="en-US" dirty="0" smtClean="0"/>
          </a:p>
          <a:p>
            <a:pPr eaLnBrk="1" hangingPunct="1"/>
            <a:r>
              <a:rPr lang="en-US" dirty="0" smtClean="0"/>
              <a:t>“Dynamic Equivalence” – thought for thought</a:t>
            </a:r>
          </a:p>
          <a:p>
            <a:pPr lvl="1" eaLnBrk="1" hangingPunct="1"/>
            <a:r>
              <a:rPr lang="en-US" dirty="0" smtClean="0"/>
              <a:t>NIV, TNIV, NLT, CEV, GNB</a:t>
            </a:r>
          </a:p>
          <a:p>
            <a:pPr marL="365760" lvl="1" indent="0" eaLnBrk="1" hangingPunct="1">
              <a:buNone/>
            </a:pPr>
            <a:endParaRPr lang="en-US" dirty="0" smtClean="0"/>
          </a:p>
          <a:p>
            <a:pPr eaLnBrk="1" hangingPunct="1"/>
            <a:r>
              <a:rPr lang="en-US" dirty="0" smtClean="0"/>
              <a:t>“Paraphrase”</a:t>
            </a:r>
          </a:p>
          <a:p>
            <a:pPr lvl="1" eaLnBrk="1" hangingPunct="1"/>
            <a:r>
              <a:rPr lang="en-US" dirty="0" smtClean="0"/>
              <a:t>TLB, NTME (Phillips), TM</a:t>
            </a:r>
          </a:p>
        </p:txBody>
      </p:sp>
      <p:sp>
        <p:nvSpPr>
          <p:cNvPr id="11266" name="Rectangle 2"/>
          <p:cNvSpPr>
            <a:spLocks noGrp="1" noChangeArrowheads="1"/>
          </p:cNvSpPr>
          <p:nvPr>
            <p:ph type="title"/>
          </p:nvPr>
        </p:nvSpPr>
        <p:spPr>
          <a:xfrm>
            <a:off x="457200" y="609600"/>
            <a:ext cx="8229600" cy="762000"/>
          </a:xfrm>
        </p:spPr>
        <p:txBody>
          <a:bodyPr/>
          <a:lstStyle/>
          <a:p>
            <a:pPr algn="ctr" eaLnBrk="1" hangingPunct="1"/>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Three Approaches to Translation</a:t>
            </a:r>
          </a:p>
        </p:txBody>
      </p:sp>
      <p:pic>
        <p:nvPicPr>
          <p:cNvPr id="11269" name="Picture 5" descr="http://venturegalleries.com/wp-content/uploads/2012/11/a-word-searc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209800"/>
            <a:ext cx="356123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928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229600" cy="4648200"/>
          </a:xfrm>
        </p:spPr>
        <p:txBody>
          <a:bodyPr/>
          <a:lstStyle/>
          <a:p>
            <a:pPr marL="0" indent="0">
              <a:buNone/>
            </a:pPr>
            <a:r>
              <a:rPr lang="en-US" i="1" dirty="0" smtClean="0"/>
              <a:t>“The ESV is an ‘essential literal’ translation that seeks as far as possible to capture the precise wording of the original text and the personal style of each Biblical writer.  As such, its emphasis is on ‘word-for-word’ correspondence, at the same time taking into account differences of grammar, syntax, and idiom between current literary English and the original languages.  Thus it seeks to be transparent to the original text, letting the reader see as directly as possible the structure and meaning of the original.”</a:t>
            </a:r>
          </a:p>
          <a:p>
            <a:pPr marL="0" indent="0">
              <a:buNone/>
            </a:pPr>
            <a:r>
              <a:rPr lang="en-US" i="1" dirty="0"/>
              <a:t>	</a:t>
            </a:r>
            <a:r>
              <a:rPr lang="en-US" i="1" dirty="0" smtClean="0"/>
              <a:t>					    ESV Preface</a:t>
            </a:r>
            <a:endParaRPr lang="en-US" i="1" dirty="0"/>
          </a:p>
        </p:txBody>
      </p:sp>
      <p:sp>
        <p:nvSpPr>
          <p:cNvPr id="3" name="Title 2"/>
          <p:cNvSpPr>
            <a:spLocks noGrp="1"/>
          </p:cNvSpPr>
          <p:nvPr>
            <p:ph type="title"/>
          </p:nvPr>
        </p:nvSpPr>
        <p:spPr>
          <a:xfrm>
            <a:off x="457200" y="228600"/>
            <a:ext cx="8229600" cy="838200"/>
          </a:xfrm>
        </p:spPr>
        <p:txBody>
          <a:bodyPr/>
          <a:lstStyle/>
          <a:p>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“Essentially Literal” Translation</a:t>
            </a:r>
            <a:endParaRPr lang="en-US"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05899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562600" cy="4953000"/>
          </a:xfrm>
        </p:spPr>
        <p:txBody>
          <a:bodyPr>
            <a:normAutofit fontScale="92500"/>
          </a:bodyPr>
          <a:lstStyle/>
          <a:p>
            <a:pPr marL="514350" indent="-514350">
              <a:buFont typeface="+mj-lt"/>
              <a:buAutoNum type="arabicParenR"/>
            </a:pPr>
            <a:r>
              <a:rPr lang="en-US" dirty="0" smtClean="0"/>
              <a:t>Dynamic Equivalence Attempts to Separate </a:t>
            </a:r>
            <a:r>
              <a:rPr lang="en-US" i="1" dirty="0" smtClean="0"/>
              <a:t>Meanings</a:t>
            </a:r>
            <a:r>
              <a:rPr lang="en-US" dirty="0" smtClean="0"/>
              <a:t> from the </a:t>
            </a:r>
            <a:r>
              <a:rPr lang="en-US" i="1" dirty="0" smtClean="0"/>
              <a:t>Words</a:t>
            </a:r>
            <a:r>
              <a:rPr lang="en-US" dirty="0" smtClean="0"/>
              <a:t> of Scripture</a:t>
            </a:r>
          </a:p>
          <a:p>
            <a:pPr marL="514350" indent="-514350">
              <a:buFont typeface="+mj-lt"/>
              <a:buAutoNum type="arabicParenR"/>
            </a:pPr>
            <a:r>
              <a:rPr lang="en-US" dirty="0" smtClean="0"/>
              <a:t>Dynamic Equivalence Leads to Confusion in the Church</a:t>
            </a:r>
          </a:p>
          <a:p>
            <a:pPr marL="514350" indent="-514350">
              <a:buFont typeface="+mj-lt"/>
              <a:buAutoNum type="arabicParenR"/>
            </a:pPr>
            <a:r>
              <a:rPr lang="en-US" dirty="0" smtClean="0"/>
              <a:t>Dynamic Equivalence Distances the Reader from the Original Author</a:t>
            </a:r>
          </a:p>
          <a:p>
            <a:pPr marL="514350" indent="-514350">
              <a:buFont typeface="+mj-lt"/>
              <a:buAutoNum type="arabicParenR"/>
            </a:pPr>
            <a:r>
              <a:rPr lang="en-US" dirty="0" smtClean="0"/>
              <a:t>Dynamic Equivalence Lessens Theological Precision</a:t>
            </a:r>
          </a:p>
          <a:p>
            <a:pPr marL="514350" indent="-514350">
              <a:buFont typeface="+mj-lt"/>
              <a:buAutoNum type="arabicParenR"/>
            </a:pPr>
            <a:r>
              <a:rPr lang="en-US" dirty="0" smtClean="0"/>
              <a:t>Dynamic Equivalence Detracts from the Literary Qualities of the Bible</a:t>
            </a:r>
            <a:endParaRPr lang="en-US" dirty="0"/>
          </a:p>
        </p:txBody>
      </p:sp>
      <p:sp>
        <p:nvSpPr>
          <p:cNvPr id="3" name="Title 2"/>
          <p:cNvSpPr>
            <a:spLocks noGrp="1"/>
          </p:cNvSpPr>
          <p:nvPr>
            <p:ph type="title"/>
          </p:nvPr>
        </p:nvSpPr>
        <p:spPr>
          <a:xfrm>
            <a:off x="457200" y="304800"/>
            <a:ext cx="8229600" cy="762000"/>
          </a:xfrm>
        </p:spPr>
        <p:txBody>
          <a:bodyPr>
            <a:normAutofit fontScale="90000"/>
          </a:bodyPr>
          <a:lstStyle/>
          <a:p>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Problems With Dynamic Equivalence</a:t>
            </a:r>
            <a:endParaRPr lang="en-US"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3250" name="Picture 2" descr="http://www.understandfasting.com/wp-content/uploads/2012/10/foggy-glass.jpg"/>
          <p:cNvPicPr>
            <a:picLocks noChangeAspect="1" noChangeArrowheads="1"/>
          </p:cNvPicPr>
          <p:nvPr/>
        </p:nvPicPr>
        <p:blipFill rotWithShape="1">
          <a:blip r:embed="rId2">
            <a:extLst>
              <a:ext uri="{28A0092B-C50C-407E-A947-70E740481C1C}">
                <a14:useLocalDpi xmlns:a14="http://schemas.microsoft.com/office/drawing/2010/main" val="0"/>
              </a:ext>
            </a:extLst>
          </a:blip>
          <a:srcRect l="20907" r="8808"/>
          <a:stretch/>
        </p:blipFill>
        <p:spPr bwMode="auto">
          <a:xfrm>
            <a:off x="6019799" y="2514600"/>
            <a:ext cx="272645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855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6200" y="1511590"/>
            <a:ext cx="5715000" cy="4953000"/>
          </a:xfrm>
        </p:spPr>
        <p:txBody>
          <a:bodyPr>
            <a:normAutofit fontScale="92500" lnSpcReduction="10000"/>
          </a:bodyPr>
          <a:lstStyle/>
          <a:p>
            <a:pPr marL="990600" lvl="1" indent="-533400" eaLnBrk="1" hangingPunct="1">
              <a:lnSpc>
                <a:spcPct val="90000"/>
              </a:lnSpc>
              <a:buFontTx/>
              <a:buChar char="•"/>
            </a:pPr>
            <a:r>
              <a:rPr lang="en-US" sz="2400" dirty="0" smtClean="0"/>
              <a:t>Exact wording is important (e.g., contracts, vows, quotes, instructions) – we wouldn’t normally allow others to interpret our meaning instead of our words – e.g., marital spats</a:t>
            </a:r>
          </a:p>
          <a:p>
            <a:pPr marL="990600" lvl="1" indent="-533400" eaLnBrk="1" hangingPunct="1">
              <a:lnSpc>
                <a:spcPct val="90000"/>
              </a:lnSpc>
              <a:buFontTx/>
              <a:buChar char="•"/>
            </a:pPr>
            <a:endParaRPr lang="en-US" sz="2400" dirty="0" smtClean="0"/>
          </a:p>
          <a:p>
            <a:pPr marL="990600" lvl="1" indent="-533400" eaLnBrk="1" hangingPunct="1">
              <a:lnSpc>
                <a:spcPct val="90000"/>
              </a:lnSpc>
              <a:buFontTx/>
              <a:buChar char="•"/>
            </a:pPr>
            <a:r>
              <a:rPr lang="en-US" sz="2400" dirty="0" smtClean="0"/>
              <a:t>Problematic changes – metaphors to direct statements; antiquated to modern; complex to simple; technical or theological to simple; specific gender to non-gender; longer sentences to shorter sentences</a:t>
            </a:r>
          </a:p>
          <a:p>
            <a:pPr marL="990600" lvl="1" indent="-533400" eaLnBrk="1" hangingPunct="1">
              <a:lnSpc>
                <a:spcPct val="90000"/>
              </a:lnSpc>
              <a:buFontTx/>
              <a:buChar char="•"/>
            </a:pPr>
            <a:endParaRPr lang="en-US" sz="2400" dirty="0" smtClean="0"/>
          </a:p>
          <a:p>
            <a:pPr marL="990600" lvl="1" indent="-533400" eaLnBrk="1" hangingPunct="1">
              <a:lnSpc>
                <a:spcPct val="90000"/>
              </a:lnSpc>
              <a:buFontTx/>
              <a:buChar char="•"/>
            </a:pPr>
            <a:r>
              <a:rPr lang="en-US" sz="2400" dirty="0" smtClean="0"/>
              <a:t>“Essentially literal” translation attempts to leave ambiguities in the English that are actually there in the original languages</a:t>
            </a:r>
          </a:p>
        </p:txBody>
      </p:sp>
      <p:sp>
        <p:nvSpPr>
          <p:cNvPr id="12290" name="Rectangle 2"/>
          <p:cNvSpPr>
            <a:spLocks noGrp="1" noChangeArrowheads="1"/>
          </p:cNvSpPr>
          <p:nvPr>
            <p:ph type="title"/>
          </p:nvPr>
        </p:nvSpPr>
        <p:spPr>
          <a:xfrm>
            <a:off x="228600" y="152400"/>
            <a:ext cx="8686800" cy="1143000"/>
          </a:xfrm>
        </p:spPr>
        <p:txBody>
          <a:bodyPr>
            <a:normAutofit fontScale="90000"/>
          </a:bodyPr>
          <a:lstStyle/>
          <a:p>
            <a:pPr algn="ctr"/>
            <a:r>
              <a:rPr lang="en-US" sz="36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6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Dynamic </a:t>
            </a:r>
            <a:r>
              <a:rPr lang="en-US" sz="3600" spc="0" dirty="0">
                <a:ln w="18415" cmpd="sng">
                  <a:solidFill>
                    <a:srgbClr val="FFFFFF"/>
                  </a:solidFill>
                  <a:prstDash val="solid"/>
                </a:ln>
                <a:solidFill>
                  <a:srgbClr val="FFFFFF"/>
                </a:solidFill>
                <a:effectLst>
                  <a:outerShdw blurRad="63500" dir="3600000" algn="tl" rotWithShape="0">
                    <a:srgbClr val="000000">
                      <a:alpha val="70000"/>
                    </a:srgbClr>
                  </a:outerShdw>
                </a:effectLst>
              </a:rPr>
              <a:t>Equivalence </a:t>
            </a:r>
            <a:r>
              <a:rPr lang="en-US" sz="36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Tends to </a:t>
            </a:r>
            <a:r>
              <a:rPr lang="en-US" sz="3600" spc="0" dirty="0">
                <a:ln w="18415" cmpd="sng">
                  <a:solidFill>
                    <a:srgbClr val="FFFFFF"/>
                  </a:solidFill>
                  <a:prstDash val="solid"/>
                </a:ln>
                <a:solidFill>
                  <a:srgbClr val="FFFFFF"/>
                </a:solidFill>
                <a:effectLst>
                  <a:outerShdw blurRad="63500" dir="3600000" algn="tl" rotWithShape="0">
                    <a:srgbClr val="000000">
                      <a:alpha val="70000"/>
                    </a:srgbClr>
                  </a:outerShdw>
                </a:effectLst>
              </a:rPr>
              <a:t>Separate Meanings from the Words of </a:t>
            </a:r>
            <a:r>
              <a:rPr lang="en-US" sz="36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Scripture</a:t>
            </a:r>
            <a:endParaRPr lang="en-US" sz="2400" i="1" u="sng"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2293" name="Picture 5" descr="http://blog.gaiam.com/wp-content/uploads/2010/03/Relationship-Spats-Horiz-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198" y="2958352"/>
            <a:ext cx="3028643" cy="205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30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581400" y="609600"/>
            <a:ext cx="5334000" cy="5943600"/>
          </a:xfrm>
        </p:spPr>
        <p:txBody>
          <a:bodyPr>
            <a:normAutofit fontScale="92500"/>
          </a:bodyPr>
          <a:lstStyle/>
          <a:p>
            <a:pPr lvl="1" eaLnBrk="1" hangingPunct="1">
              <a:lnSpc>
                <a:spcPct val="90000"/>
              </a:lnSpc>
              <a:buFontTx/>
              <a:buChar char="•"/>
            </a:pPr>
            <a:r>
              <a:rPr lang="en-US" sz="2400" dirty="0" smtClean="0"/>
              <a:t>John 6:27 in “essentially literal” translations:</a:t>
            </a:r>
          </a:p>
          <a:p>
            <a:pPr lvl="2" eaLnBrk="1" hangingPunct="1">
              <a:lnSpc>
                <a:spcPct val="90000"/>
              </a:lnSpc>
              <a:buFontTx/>
              <a:buChar char="•"/>
            </a:pPr>
            <a:r>
              <a:rPr lang="en-US" dirty="0" smtClean="0"/>
              <a:t>“…for on Him the Father, even God, has set His seal” (NASB)</a:t>
            </a:r>
          </a:p>
          <a:p>
            <a:pPr lvl="2" eaLnBrk="1" hangingPunct="1">
              <a:lnSpc>
                <a:spcPct val="90000"/>
              </a:lnSpc>
              <a:buFontTx/>
              <a:buChar char="•"/>
            </a:pPr>
            <a:r>
              <a:rPr lang="en-US" dirty="0" smtClean="0"/>
              <a:t>“…because God the Father has set His seal on Him” (NKJV)</a:t>
            </a:r>
          </a:p>
          <a:p>
            <a:pPr lvl="2" eaLnBrk="1" hangingPunct="1">
              <a:lnSpc>
                <a:spcPct val="90000"/>
              </a:lnSpc>
              <a:buFontTx/>
              <a:buChar char="•"/>
            </a:pPr>
            <a:r>
              <a:rPr lang="en-US" dirty="0" smtClean="0"/>
              <a:t>“For on Him God the Father has set His seal” (ESV) </a:t>
            </a:r>
            <a:endParaRPr lang="en-US" dirty="0"/>
          </a:p>
          <a:p>
            <a:pPr lvl="2" eaLnBrk="1" hangingPunct="1">
              <a:lnSpc>
                <a:spcPct val="90000"/>
              </a:lnSpc>
              <a:buFontTx/>
              <a:buChar char="•"/>
            </a:pPr>
            <a:endParaRPr lang="en-US" dirty="0" smtClean="0"/>
          </a:p>
          <a:p>
            <a:pPr lvl="1" eaLnBrk="1" hangingPunct="1">
              <a:lnSpc>
                <a:spcPct val="90000"/>
              </a:lnSpc>
              <a:buFontTx/>
              <a:buChar char="•"/>
            </a:pPr>
            <a:r>
              <a:rPr lang="en-US" sz="2400" dirty="0" smtClean="0"/>
              <a:t>John 6:27 in “dynamic equivalence” translations and paraphrases:</a:t>
            </a:r>
          </a:p>
          <a:p>
            <a:pPr lvl="2" eaLnBrk="1" hangingPunct="1">
              <a:lnSpc>
                <a:spcPct val="90000"/>
              </a:lnSpc>
              <a:buFontTx/>
              <a:buChar char="•"/>
            </a:pPr>
            <a:r>
              <a:rPr lang="en-US" dirty="0" smtClean="0"/>
              <a:t>“On Him God the Father has placed His seal of approval” (NIV)</a:t>
            </a:r>
          </a:p>
          <a:p>
            <a:pPr lvl="2" eaLnBrk="1" hangingPunct="1">
              <a:lnSpc>
                <a:spcPct val="90000"/>
              </a:lnSpc>
              <a:buFontTx/>
              <a:buChar char="•"/>
            </a:pPr>
            <a:r>
              <a:rPr lang="en-US" dirty="0" smtClean="0"/>
              <a:t>“…because God the Father has given Him the right to do so” (CEV)</a:t>
            </a:r>
          </a:p>
          <a:p>
            <a:pPr lvl="2" eaLnBrk="1" hangingPunct="1">
              <a:lnSpc>
                <a:spcPct val="90000"/>
              </a:lnSpc>
              <a:buFontTx/>
              <a:buChar char="•"/>
            </a:pPr>
            <a:r>
              <a:rPr lang="en-US" dirty="0" smtClean="0"/>
              <a:t>“For God the Father has sent me for that very purpose” (NLT)</a:t>
            </a:r>
          </a:p>
          <a:p>
            <a:pPr lvl="2" eaLnBrk="1" hangingPunct="1">
              <a:lnSpc>
                <a:spcPct val="90000"/>
              </a:lnSpc>
              <a:buFontTx/>
              <a:buChar char="•"/>
            </a:pPr>
            <a:r>
              <a:rPr lang="en-US" dirty="0" smtClean="0"/>
              <a:t>“He and what He does are guaranteed by God the Father to last” (TM) </a:t>
            </a:r>
          </a:p>
        </p:txBody>
      </p:sp>
      <p:pic>
        <p:nvPicPr>
          <p:cNvPr id="14340" name="Picture 4" descr="http://www.orderofthegoldenhart.org/images/seals/oac_grand-council-wax-seal-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294627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25461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3068</TotalTime>
  <Words>1624</Words>
  <Application>Microsoft Office PowerPoint</Application>
  <PresentationFormat>On-screen Show (4:3)</PresentationFormat>
  <Paragraphs>95</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Paper</vt:lpstr>
      <vt:lpstr>PowerPoint Presentation</vt:lpstr>
      <vt:lpstr>What Is a Good Translation?</vt:lpstr>
      <vt:lpstr>The Goal of Bible Translation</vt:lpstr>
      <vt:lpstr>PowerPoint Presentation</vt:lpstr>
      <vt:lpstr>Three Approaches to Translation</vt:lpstr>
      <vt:lpstr>“Essentially Literal” Translation</vt:lpstr>
      <vt:lpstr>Problems With Dynamic Equivalence</vt:lpstr>
      <vt:lpstr> 1. Dynamic Equivalence Tends to Separate Meanings from the Words of Scripture</vt:lpstr>
      <vt:lpstr>PowerPoint Presentation</vt:lpstr>
      <vt:lpstr>2.  Dynamic Equivalence Tends to Distance  the Reader from the Original Author</vt:lpstr>
      <vt:lpstr>3.  Dynamic Equivalence Tends to Lessen  Theological  Precision</vt:lpstr>
      <vt:lpstr>PowerPoint Presentation</vt:lpstr>
      <vt:lpstr>4. Dynamic Equivalence Can Detract from the Literary Qualities of the Bible</vt:lpstr>
      <vt:lpstr>5. Dynamic Equivalence Can Lead to Confusion in the Church</vt:lpstr>
      <vt:lpstr>PowerPoint Presentation</vt:lpstr>
      <vt:lpstr>PowerPoint Presentation</vt:lpstr>
      <vt:lpstr>Gender Neutral Controversy</vt:lpstr>
      <vt:lpstr>“every jot and tittle”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Dan</cp:lastModifiedBy>
  <cp:revision>29</cp:revision>
  <dcterms:created xsi:type="dcterms:W3CDTF">2017-01-05T16:06:23Z</dcterms:created>
  <dcterms:modified xsi:type="dcterms:W3CDTF">2017-01-24T15:16:28Z</dcterms:modified>
</cp:coreProperties>
</file>