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0" r:id="rId4"/>
    <p:sldId id="281" r:id="rId5"/>
    <p:sldId id="290" r:id="rId6"/>
    <p:sldId id="282" r:id="rId7"/>
    <p:sldId id="283" r:id="rId8"/>
    <p:sldId id="288" r:id="rId9"/>
    <p:sldId id="289" r:id="rId10"/>
    <p:sldId id="284" r:id="rId11"/>
    <p:sldId id="285" r:id="rId12"/>
    <p:sldId id="257" r:id="rId13"/>
    <p:sldId id="258" r:id="rId14"/>
    <p:sldId id="259" r:id="rId15"/>
    <p:sldId id="260" r:id="rId16"/>
    <p:sldId id="286" r:id="rId17"/>
    <p:sldId id="261"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9DDFAC-A54A-4C5A-B1CE-8C665090077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24488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DDFAC-A54A-4C5A-B1CE-8C665090077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06315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DDFAC-A54A-4C5A-B1CE-8C665090077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120806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5" name="Date Placeholder 14"/>
          <p:cNvSpPr>
            <a:spLocks noGrp="1"/>
          </p:cNvSpPr>
          <p:nvPr>
            <p:ph type="dt" sz="half" idx="10"/>
          </p:nvPr>
        </p:nvSpPr>
        <p:spPr/>
        <p:txBody>
          <a:bodyPr/>
          <a:lstStyle/>
          <a:p>
            <a:pPr>
              <a:defRPr/>
            </a:pPr>
            <a:endParaRPr lang="en-US">
              <a:solidFill>
                <a:srgbClr val="FEFAC9"/>
              </a:solidFill>
            </a:endParaRPr>
          </a:p>
        </p:txBody>
      </p:sp>
      <p:sp>
        <p:nvSpPr>
          <p:cNvPr id="16" name="Slide Number Placeholder 15"/>
          <p:cNvSpPr>
            <a:spLocks noGrp="1"/>
          </p:cNvSpPr>
          <p:nvPr>
            <p:ph type="sldNum" sz="quarter" idx="11"/>
          </p:nvPr>
        </p:nvSpPr>
        <p:spPr/>
        <p:txBody>
          <a:bodyPr/>
          <a:lstStyle/>
          <a:p>
            <a:pPr>
              <a:defRPr/>
            </a:pPr>
            <a:fld id="{E1D1414A-86C5-4475-8CC9-57A9529E1368}" type="slidenum">
              <a:rPr lang="en-US" smtClean="0">
                <a:solidFill>
                  <a:srgbClr val="FEFAC9"/>
                </a:solidFill>
              </a:rPr>
              <a:pPr>
                <a:defRPr/>
              </a:pPr>
              <a:t>‹#›</a:t>
            </a:fld>
            <a:endParaRPr lang="en-US">
              <a:solidFill>
                <a:srgbClr val="FEFAC9"/>
              </a:solidFill>
            </a:endParaRPr>
          </a:p>
        </p:txBody>
      </p:sp>
      <p:sp>
        <p:nvSpPr>
          <p:cNvPr id="17" name="Footer Placeholder 16"/>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179057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pPr>
              <a:defRPr/>
            </a:pPr>
            <a:fld id="{01DE2FC2-FC91-4B72-9643-4F5AFC334E0E}" type="slidenum">
              <a:rPr lang="en-US" smtClean="0">
                <a:solidFill>
                  <a:srgbClr val="FEFAC9"/>
                </a:solidFill>
              </a:rPr>
              <a:pPr>
                <a:defRPr/>
              </a:pPr>
              <a:t>‹#›</a:t>
            </a:fld>
            <a:endParaRPr lang="en-US">
              <a:solidFill>
                <a:srgbClr val="FEFAC9"/>
              </a:solidFill>
            </a:endParaRPr>
          </a:p>
        </p:txBody>
      </p:sp>
      <p:sp>
        <p:nvSpPr>
          <p:cNvPr id="16" name="Footer Placeholder 15"/>
          <p:cNvSpPr>
            <a:spLocks noGrp="1"/>
          </p:cNvSpPr>
          <p:nvPr>
            <p:ph type="ftr" sz="quarter" idx="16"/>
          </p:nvPr>
        </p:nvSpPr>
        <p:spPr/>
        <p:txBody>
          <a:bodyPr/>
          <a:lstStyle/>
          <a:p>
            <a:pPr>
              <a:defRPr/>
            </a:pPr>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48989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389B4D1D-9E7A-4A54-96D4-639510F6150D}"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431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E6D3FA69-7CF2-4220-9524-24B7C027A8FF}"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96751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464E774B-895D-4171-82D4-3EEB98AB902D}" type="slidenum">
              <a:rPr lang="en-US" smtClean="0">
                <a:solidFill>
                  <a:srgbClr val="FEFAC9"/>
                </a:solidFill>
              </a:rPr>
              <a:pPr>
                <a:defRPr/>
              </a:pPr>
              <a:t>‹#›</a:t>
            </a:fld>
            <a:endParaRPr lang="en-US">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346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5" name="Slide Number Placeholder 4"/>
          <p:cNvSpPr>
            <a:spLocks noGrp="1"/>
          </p:cNvSpPr>
          <p:nvPr>
            <p:ph type="sldNum" sz="quarter" idx="12"/>
          </p:nvPr>
        </p:nvSpPr>
        <p:spPr/>
        <p:txBody>
          <a:bodyPr/>
          <a:lstStyle/>
          <a:p>
            <a:pPr>
              <a:defRPr/>
            </a:pPr>
            <a:fld id="{B560B2C0-7D01-4016-AFFE-BB8D5B8E70BA}"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164707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EFAC9"/>
              </a:solidFill>
            </a:endParaRPr>
          </a:p>
        </p:txBody>
      </p:sp>
      <p:sp>
        <p:nvSpPr>
          <p:cNvPr id="3" name="Footer Placeholder 2"/>
          <p:cNvSpPr>
            <a:spLocks noGrp="1"/>
          </p:cNvSpPr>
          <p:nvPr>
            <p:ph type="ftr" sz="quarter" idx="11"/>
          </p:nvPr>
        </p:nvSpPr>
        <p:spPr/>
        <p:txBody>
          <a:bodyPr/>
          <a:lstStyle/>
          <a:p>
            <a:pPr>
              <a:defRPr/>
            </a:pPr>
            <a:endParaRPr lang="en-US">
              <a:solidFill>
                <a:srgbClr val="FEFAC9"/>
              </a:solidFill>
            </a:endParaRPr>
          </a:p>
        </p:txBody>
      </p:sp>
      <p:sp>
        <p:nvSpPr>
          <p:cNvPr id="4" name="Slide Number Placeholder 3"/>
          <p:cNvSpPr>
            <a:spLocks noGrp="1"/>
          </p:cNvSpPr>
          <p:nvPr>
            <p:ph type="sldNum" sz="quarter" idx="12"/>
          </p:nvPr>
        </p:nvSpPr>
        <p:spPr/>
        <p:txBody>
          <a:bodyPr/>
          <a:lstStyle/>
          <a:p>
            <a:pPr>
              <a:defRPr/>
            </a:pPr>
            <a:fld id="{9977A494-6419-4229-B361-5BD79E44CF33}"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81962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5"/>
          </p:nvPr>
        </p:nvSpPr>
        <p:spPr/>
        <p:txBody>
          <a:bodyPr/>
          <a:lstStyle/>
          <a:p>
            <a:pPr>
              <a:defRPr/>
            </a:pPr>
            <a:fld id="{9958426D-43B8-4C99-9089-E3F093640278}" type="slidenum">
              <a:rPr lang="en-US" smtClean="0">
                <a:solidFill>
                  <a:srgbClr val="FEFAC9"/>
                </a:solidFill>
              </a:rPr>
              <a:pPr>
                <a:defRPr/>
              </a:pPr>
              <a:t>‹#›</a:t>
            </a:fld>
            <a:endParaRPr lang="en-US">
              <a:solidFill>
                <a:srgbClr val="FEFAC9"/>
              </a:solidFill>
            </a:endParaRPr>
          </a:p>
        </p:txBody>
      </p:sp>
      <p:sp>
        <p:nvSpPr>
          <p:cNvPr id="10" name="Footer Placeholder 9"/>
          <p:cNvSpPr>
            <a:spLocks noGrp="1"/>
          </p:cNvSpPr>
          <p:nvPr>
            <p:ph type="ftr" sz="quarter" idx="16"/>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341185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DDFAC-A54A-4C5A-B1CE-8C665090077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676823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1"/>
          </p:nvPr>
        </p:nvSpPr>
        <p:spPr/>
        <p:txBody>
          <a:bodyPr/>
          <a:lstStyle/>
          <a:p>
            <a:pPr>
              <a:defRPr/>
            </a:pPr>
            <a:fld id="{C0AD0512-BC1D-497E-A17E-547D381B6771}" type="slidenum">
              <a:rPr lang="en-US" smtClean="0">
                <a:solidFill>
                  <a:srgbClr val="FEFAC9"/>
                </a:solidFill>
              </a:rPr>
              <a:pPr>
                <a:defRPr/>
              </a:pPr>
              <a:t>‹#›</a:t>
            </a:fld>
            <a:endParaRPr lang="en-US">
              <a:solidFill>
                <a:srgbClr val="FEFAC9"/>
              </a:solidFill>
            </a:endParaRPr>
          </a:p>
        </p:txBody>
      </p:sp>
      <p:sp>
        <p:nvSpPr>
          <p:cNvPr id="10" name="Footer Placeholder 9"/>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1814193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D6A271B6-7694-4D6E-9DD6-E54244B479DF}"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4213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D8A359C8-7F77-486F-B9E2-FAE633485E93}"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3866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DDFAC-A54A-4C5A-B1CE-8C665090077C}"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232123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9DDFAC-A54A-4C5A-B1CE-8C665090077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6494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9DDFAC-A54A-4C5A-B1CE-8C665090077C}"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74866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9DDFAC-A54A-4C5A-B1CE-8C665090077C}"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426859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DDFAC-A54A-4C5A-B1CE-8C665090077C}"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80560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DDFAC-A54A-4C5A-B1CE-8C665090077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367492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DDFAC-A54A-4C5A-B1CE-8C665090077C}"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ACDD6-BD8A-46AC-B851-FEC466BE818F}" type="slidenum">
              <a:rPr lang="en-US" smtClean="0"/>
              <a:t>‹#›</a:t>
            </a:fld>
            <a:endParaRPr lang="en-US"/>
          </a:p>
        </p:txBody>
      </p:sp>
    </p:spTree>
    <p:extLst>
      <p:ext uri="{BB962C8B-B14F-4D97-AF65-F5344CB8AC3E}">
        <p14:creationId xmlns:p14="http://schemas.microsoft.com/office/powerpoint/2010/main" val="54040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5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DDFAC-A54A-4C5A-B1CE-8C665090077C}" type="datetimeFigureOut">
              <a:rPr lang="en-US" smtClean="0"/>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ACDD6-BD8A-46AC-B851-FEC466BE818F}" type="slidenum">
              <a:rPr lang="en-US" smtClean="0"/>
              <a:t>‹#›</a:t>
            </a:fld>
            <a:endParaRPr lang="en-US"/>
          </a:p>
        </p:txBody>
      </p:sp>
    </p:spTree>
    <p:extLst>
      <p:ext uri="{BB962C8B-B14F-4D97-AF65-F5344CB8AC3E}">
        <p14:creationId xmlns:p14="http://schemas.microsoft.com/office/powerpoint/2010/main" val="456432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FEFAC9"/>
              </a:solidFill>
              <a:latin typeface="Times New Roman" charset="0"/>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FEFAC9"/>
              </a:solidFill>
              <a:latin typeface="Times New Roman" charset="0"/>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fontAlgn="base">
              <a:spcBef>
                <a:spcPct val="0"/>
              </a:spcBef>
              <a:spcAft>
                <a:spcPct val="0"/>
              </a:spcAft>
              <a:defRPr/>
            </a:pPr>
            <a:fld id="{E8FA4F31-6C77-426D-BD79-7422CE45A8D3}" type="slidenum">
              <a:rPr lang="en-US" smtClean="0">
                <a:solidFill>
                  <a:srgbClr val="FEFAC9"/>
                </a:solidFill>
                <a:latin typeface="Times New Roman" charset="0"/>
              </a:rPr>
              <a:pPr fontAlgn="base">
                <a:spcBef>
                  <a:spcPct val="0"/>
                </a:spcBef>
                <a:spcAft>
                  <a:spcPct val="0"/>
                </a:spcAft>
                <a:defRPr/>
              </a:pPr>
              <a:t>‹#›</a:t>
            </a:fld>
            <a:endParaRPr lang="en-US">
              <a:solidFill>
                <a:srgbClr val="FEFAC9"/>
              </a:solidFill>
              <a:latin typeface="Times New Roman" charset="0"/>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5850278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2" descr="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536"/>
            <a:ext cx="9144000" cy="5138928"/>
          </a:xfrm>
          <a:prstGeom prst="rect">
            <a:avLst/>
          </a:prstGeom>
        </p:spPr>
      </p:pic>
    </p:spTree>
    <p:extLst>
      <p:ext uri="{BB962C8B-B14F-4D97-AF65-F5344CB8AC3E}">
        <p14:creationId xmlns:p14="http://schemas.microsoft.com/office/powerpoint/2010/main" val="6484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The Chain of Important Questions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95400"/>
            <a:ext cx="4343400" cy="5105400"/>
          </a:xfrm>
        </p:spPr>
        <p:txBody>
          <a:bodyPr>
            <a:normAutofit fontScale="92500"/>
          </a:bodyPr>
          <a:lstStyle/>
          <a:p>
            <a:pPr marL="514350" indent="-514350">
              <a:buFont typeface="+mj-lt"/>
              <a:buAutoNum type="arabicParenR"/>
            </a:pPr>
            <a:r>
              <a:rPr lang="en-US" dirty="0" smtClean="0">
                <a:latin typeface="Times New Roman" panose="02020603050405020304" pitchFamily="18" charset="0"/>
                <a:cs typeface="Times New Roman" panose="02020603050405020304" pitchFamily="18" charset="0"/>
              </a:rPr>
              <a:t>Can we trust the </a:t>
            </a:r>
            <a:r>
              <a:rPr lang="en-US" i="1" dirty="0" smtClean="0">
                <a:latin typeface="Times New Roman" panose="02020603050405020304" pitchFamily="18" charset="0"/>
                <a:cs typeface="Times New Roman" panose="02020603050405020304" pitchFamily="18" charset="0"/>
              </a:rPr>
              <a:t>translation</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rabicParenR"/>
            </a:pPr>
            <a:r>
              <a:rPr lang="en-US" dirty="0" smtClean="0">
                <a:latin typeface="Times New Roman" panose="02020603050405020304" pitchFamily="18" charset="0"/>
                <a:cs typeface="Times New Roman" panose="02020603050405020304" pitchFamily="18" charset="0"/>
              </a:rPr>
              <a:t>Can we trust the process of </a:t>
            </a:r>
            <a:r>
              <a:rPr lang="en-US" i="1" dirty="0" smtClean="0">
                <a:latin typeface="Times New Roman" panose="02020603050405020304" pitchFamily="18" charset="0"/>
                <a:cs typeface="Times New Roman" panose="02020603050405020304" pitchFamily="18" charset="0"/>
              </a:rPr>
              <a:t>transmission</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rabicParenR"/>
            </a:pPr>
            <a:r>
              <a:rPr lang="en-US" dirty="0" smtClean="0">
                <a:latin typeface="Times New Roman" panose="02020603050405020304" pitchFamily="18" charset="0"/>
                <a:cs typeface="Times New Roman" panose="02020603050405020304" pitchFamily="18" charset="0"/>
              </a:rPr>
              <a:t>Can we trust the </a:t>
            </a:r>
            <a:r>
              <a:rPr lang="en-US" i="1" dirty="0" smtClean="0">
                <a:latin typeface="Times New Roman" panose="02020603050405020304" pitchFamily="18" charset="0"/>
                <a:cs typeface="Times New Roman" panose="02020603050405020304" pitchFamily="18" charset="0"/>
              </a:rPr>
              <a:t>canon</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rabicParenR"/>
            </a:pPr>
            <a:r>
              <a:rPr lang="en-US" dirty="0" smtClean="0">
                <a:latin typeface="Times New Roman" panose="02020603050405020304" pitchFamily="18" charset="0"/>
                <a:cs typeface="Times New Roman" panose="02020603050405020304" pitchFamily="18" charset="0"/>
              </a:rPr>
              <a:t>Can we trust the original </a:t>
            </a:r>
            <a:r>
              <a:rPr lang="en-US" i="1" dirty="0" smtClean="0">
                <a:latin typeface="Times New Roman" panose="02020603050405020304" pitchFamily="18" charset="0"/>
                <a:cs typeface="Times New Roman" panose="02020603050405020304" pitchFamily="18" charset="0"/>
              </a:rPr>
              <a:t>authors</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rabicParenR"/>
            </a:pPr>
            <a:r>
              <a:rPr lang="en-US" dirty="0" smtClean="0">
                <a:latin typeface="Times New Roman" panose="02020603050405020304" pitchFamily="18" charset="0"/>
                <a:cs typeface="Times New Roman" panose="02020603050405020304" pitchFamily="18" charset="0"/>
              </a:rPr>
              <a:t>Can we trust </a:t>
            </a:r>
            <a:r>
              <a:rPr lang="en-US" i="1" dirty="0" smtClean="0">
                <a:latin typeface="Times New Roman" panose="02020603050405020304" pitchFamily="18" charset="0"/>
                <a:cs typeface="Times New Roman" panose="02020603050405020304" pitchFamily="18" charset="0"/>
              </a:rPr>
              <a:t>the Bible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14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799" y="1828800"/>
            <a:ext cx="39623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3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57200"/>
            <a:ext cx="7772400" cy="830262"/>
          </a:xfrm>
        </p:spPr>
        <p:txBody>
          <a:bodyPr>
            <a:normAutofit/>
          </a:bodyPr>
          <a:lstStyle/>
          <a:p>
            <a:pPr algn="ctr" eaLnBrk="1" hangingPunct="1"/>
            <a:r>
              <a:rPr lang="en-US"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We Trust The Translation?</a:t>
            </a:r>
          </a:p>
        </p:txBody>
      </p:sp>
      <p:pic>
        <p:nvPicPr>
          <p:cNvPr id="3079" name="Picture 7" descr="http://zachkvet.files.wordpress.com/2011/03/bible-translations.jpg?w=349&amp;h=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106" y="1757082"/>
            <a:ext cx="5519464"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44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1027"/>
          <p:cNvSpPr>
            <a:spLocks noGrp="1" noChangeArrowheads="1"/>
          </p:cNvSpPr>
          <p:nvPr>
            <p:ph idx="1"/>
          </p:nvPr>
        </p:nvSpPr>
        <p:spPr>
          <a:xfrm>
            <a:off x="304800" y="609600"/>
            <a:ext cx="5029200" cy="5791200"/>
          </a:xfrm>
        </p:spPr>
        <p:txBody>
          <a:bodyPr>
            <a:normAutofit lnSpcReduction="10000"/>
          </a:bodyPr>
          <a:lstStyle/>
          <a:p>
            <a:pPr eaLnBrk="1" hangingPunct="1">
              <a:buFontTx/>
              <a:buNone/>
            </a:pPr>
            <a:r>
              <a:rPr lang="en-US" sz="2400" dirty="0" smtClean="0"/>
              <a:t>“All Scripture is breathed out by God and profitable for teaching, for reproof, for correction, and for training in righteousness, that the man of God may be competent, equipped for every good work.”				</a:t>
            </a:r>
            <a:r>
              <a:rPr lang="en-US" sz="2400" i="1" dirty="0" smtClean="0"/>
              <a:t>II Tim. 3:16</a:t>
            </a:r>
            <a:r>
              <a:rPr lang="en-US" sz="2400" dirty="0" smtClean="0"/>
              <a:t> </a:t>
            </a:r>
          </a:p>
          <a:p>
            <a:pPr eaLnBrk="1" hangingPunct="1">
              <a:buFontTx/>
              <a:buNone/>
            </a:pPr>
            <a:endParaRPr lang="en-US" sz="2400" dirty="0" smtClean="0"/>
          </a:p>
          <a:p>
            <a:pPr eaLnBrk="1" hangingPunct="1">
              <a:buFontTx/>
              <a:buNone/>
            </a:pPr>
            <a:r>
              <a:rPr lang="en-US" sz="2400" dirty="0" smtClean="0"/>
              <a:t>“…no prophecy of Scripture comes from someone's own interpretation. For no prophecy was ever produced by the will of man, but men spoke from God as they were carried along by the Holy Spirit.”     </a:t>
            </a:r>
          </a:p>
          <a:p>
            <a:pPr eaLnBrk="1" hangingPunct="1">
              <a:buFontTx/>
              <a:buNone/>
            </a:pPr>
            <a:r>
              <a:rPr lang="en-US" sz="2400" i="1" dirty="0" smtClean="0"/>
              <a:t>			   	II Peter 1:20,21</a:t>
            </a:r>
          </a:p>
        </p:txBody>
      </p:sp>
      <p:pic>
        <p:nvPicPr>
          <p:cNvPr id="4100" name="Picture 4" descr="http://justaftersunrise.files.wordpress.com/2009/03/nt-fragme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248"/>
          <a:stretch/>
        </p:blipFill>
        <p:spPr bwMode="auto">
          <a:xfrm>
            <a:off x="5486400" y="1093694"/>
            <a:ext cx="322794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28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81000" y="1676400"/>
            <a:ext cx="8382000" cy="4495800"/>
          </a:xfrm>
        </p:spPr>
        <p:txBody>
          <a:bodyPr>
            <a:normAutofit fontScale="92500" lnSpcReduction="20000"/>
          </a:bodyPr>
          <a:lstStyle/>
          <a:p>
            <a:pPr eaLnBrk="1" hangingPunct="1">
              <a:lnSpc>
                <a:spcPct val="90000"/>
              </a:lnSpc>
              <a:buFontTx/>
              <a:buNone/>
            </a:pPr>
            <a:r>
              <a:rPr lang="en-US" sz="2800" dirty="0" smtClean="0"/>
              <a:t>“A special act of God in which the Holy Spirit providentially guided the human authors to convey His Word infallibly and without error in all that they affirm in the original manuscripts by using their individual situations and personalities in a proper relationship with the rest of Scripture.”</a:t>
            </a:r>
          </a:p>
          <a:p>
            <a:pPr eaLnBrk="1" hangingPunct="1">
              <a:lnSpc>
                <a:spcPct val="90000"/>
              </a:lnSpc>
              <a:buFontTx/>
              <a:buNone/>
            </a:pPr>
            <a:endParaRPr lang="en-US" sz="2800" dirty="0" smtClean="0"/>
          </a:p>
          <a:p>
            <a:pPr eaLnBrk="1" hangingPunct="1">
              <a:lnSpc>
                <a:spcPct val="90000"/>
              </a:lnSpc>
              <a:buFontTx/>
              <a:buNone/>
            </a:pPr>
            <a:r>
              <a:rPr lang="en-US" sz="2800" i="1" dirty="0" smtClean="0"/>
              <a:t>“verbal”</a:t>
            </a:r>
            <a:r>
              <a:rPr lang="en-US" sz="2800" dirty="0" smtClean="0"/>
              <a:t> – every </a:t>
            </a:r>
            <a:r>
              <a:rPr lang="en-US" sz="2800" u="sng" dirty="0" smtClean="0"/>
              <a:t>word</a:t>
            </a:r>
            <a:r>
              <a:rPr lang="en-US" sz="2800" dirty="0" smtClean="0"/>
              <a:t>; </a:t>
            </a:r>
            <a:r>
              <a:rPr lang="en-US" sz="2800" i="1" dirty="0" smtClean="0"/>
              <a:t>“plenary”</a:t>
            </a:r>
            <a:r>
              <a:rPr lang="en-US" sz="2800" dirty="0" smtClean="0"/>
              <a:t> – fully, every part, all that it addresses</a:t>
            </a:r>
          </a:p>
          <a:p>
            <a:pPr eaLnBrk="1" hangingPunct="1">
              <a:lnSpc>
                <a:spcPct val="90000"/>
              </a:lnSpc>
              <a:buFontTx/>
              <a:buNone/>
            </a:pPr>
            <a:endParaRPr lang="en-US" sz="2800" dirty="0"/>
          </a:p>
          <a:p>
            <a:pPr>
              <a:lnSpc>
                <a:spcPct val="90000"/>
              </a:lnSpc>
              <a:buNone/>
            </a:pPr>
            <a:r>
              <a:rPr lang="en-US" sz="2800" dirty="0" smtClean="0"/>
              <a:t>“</a:t>
            </a:r>
            <a:r>
              <a:rPr lang="en-US" sz="2800" dirty="0"/>
              <a:t>But </a:t>
            </a:r>
            <a:r>
              <a:rPr lang="en-US" sz="2800" dirty="0" smtClean="0"/>
              <a:t>[Jesus] answered</a:t>
            </a:r>
            <a:r>
              <a:rPr lang="en-US" sz="2800" dirty="0"/>
              <a:t>, “It is written, “‘Man shall not live by bread alone, but by every word that comes from the mouth of God</a:t>
            </a:r>
            <a:r>
              <a:rPr lang="en-US" sz="2800" dirty="0" smtClean="0"/>
              <a:t>.’”                                                            						     Matthew 4:4</a:t>
            </a:r>
          </a:p>
        </p:txBody>
      </p:sp>
      <p:sp>
        <p:nvSpPr>
          <p:cNvPr id="5122" name="Rectangle 2"/>
          <p:cNvSpPr>
            <a:spLocks noGrp="1" noChangeArrowheads="1"/>
          </p:cNvSpPr>
          <p:nvPr>
            <p:ph type="title"/>
          </p:nvPr>
        </p:nvSpPr>
        <p:spPr>
          <a:xfrm>
            <a:off x="685800" y="381000"/>
            <a:ext cx="7772400" cy="838199"/>
          </a:xfrm>
        </p:spPr>
        <p:txBody>
          <a:bodyPr>
            <a:normAutofit/>
          </a:bodyPr>
          <a:lstStyle/>
          <a:p>
            <a:pPr algn="ctr" eaLnBrk="1" hangingPunct="1"/>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Verbal / Plenary Inspiration</a:t>
            </a:r>
          </a:p>
        </p:txBody>
      </p:sp>
    </p:spTree>
    <p:extLst>
      <p:ext uri="{BB962C8B-B14F-4D97-AF65-F5344CB8AC3E}">
        <p14:creationId xmlns:p14="http://schemas.microsoft.com/office/powerpoint/2010/main" val="4144596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50808" y="1295400"/>
            <a:ext cx="5181600" cy="5105400"/>
          </a:xfrm>
        </p:spPr>
        <p:txBody>
          <a:bodyPr>
            <a:normAutofit/>
          </a:bodyPr>
          <a:lstStyle/>
          <a:p>
            <a:pPr>
              <a:lnSpc>
                <a:spcPct val="90000"/>
              </a:lnSpc>
              <a:buNone/>
            </a:pPr>
            <a:r>
              <a:rPr lang="en-US" sz="2400" b="1" dirty="0"/>
              <a:t>500 AD:</a:t>
            </a:r>
            <a:r>
              <a:rPr lang="en-US" sz="2400" dirty="0"/>
              <a:t> Scriptures translated into over 500 languages.</a:t>
            </a:r>
          </a:p>
          <a:p>
            <a:pPr>
              <a:lnSpc>
                <a:spcPct val="90000"/>
              </a:lnSpc>
              <a:buNone/>
            </a:pPr>
            <a:r>
              <a:rPr lang="en-US" sz="2400" b="1" dirty="0"/>
              <a:t>600 AD:</a:t>
            </a:r>
            <a:r>
              <a:rPr lang="en-US" sz="2400" dirty="0"/>
              <a:t> Only Latin translation is allowed for Scripture</a:t>
            </a:r>
            <a:r>
              <a:rPr lang="en-US" sz="2400" dirty="0" smtClean="0"/>
              <a:t>.</a:t>
            </a:r>
            <a:endParaRPr lang="en-US" sz="2400" b="1" dirty="0" smtClean="0"/>
          </a:p>
          <a:p>
            <a:pPr>
              <a:lnSpc>
                <a:spcPct val="90000"/>
              </a:lnSpc>
              <a:buNone/>
            </a:pPr>
            <a:r>
              <a:rPr lang="en-US" sz="2400" b="1" dirty="0" smtClean="0"/>
              <a:t>1384 </a:t>
            </a:r>
            <a:r>
              <a:rPr lang="en-US" sz="2400" b="1" dirty="0"/>
              <a:t>AD:</a:t>
            </a:r>
            <a:r>
              <a:rPr lang="en-US" sz="2400" dirty="0"/>
              <a:t> </a:t>
            </a:r>
            <a:r>
              <a:rPr lang="en-US" sz="2400" b="1" dirty="0"/>
              <a:t>Wycliffe</a:t>
            </a:r>
            <a:r>
              <a:rPr lang="en-US" sz="2400" dirty="0"/>
              <a:t> is the first person to produce a hand-written copy of the complete Bible in English</a:t>
            </a:r>
          </a:p>
          <a:p>
            <a:pPr>
              <a:lnSpc>
                <a:spcPct val="90000"/>
              </a:lnSpc>
              <a:buNone/>
            </a:pPr>
            <a:r>
              <a:rPr lang="en-US" sz="2400" b="1" dirty="0"/>
              <a:t>1455 AD:</a:t>
            </a:r>
            <a:r>
              <a:rPr lang="en-US" sz="2400" dirty="0"/>
              <a:t> </a:t>
            </a:r>
            <a:r>
              <a:rPr lang="en-US" sz="2400" b="1" dirty="0"/>
              <a:t>Gutenberg</a:t>
            </a:r>
            <a:r>
              <a:rPr lang="en-US" sz="2400" dirty="0"/>
              <a:t> invents the printing press; books may now be mass-produced instead of individually hand-written. The first book ever printed is Gutenberg's Bible in Latin.</a:t>
            </a:r>
          </a:p>
          <a:p>
            <a:pPr eaLnBrk="1" hangingPunct="1">
              <a:lnSpc>
                <a:spcPct val="90000"/>
              </a:lnSpc>
              <a:buFontTx/>
              <a:buNone/>
            </a:pPr>
            <a:endParaRPr lang="en-US" sz="2400" dirty="0" smtClean="0"/>
          </a:p>
        </p:txBody>
      </p:sp>
      <p:sp>
        <p:nvSpPr>
          <p:cNvPr id="6146" name="Rectangle 2"/>
          <p:cNvSpPr>
            <a:spLocks noGrp="1" noChangeArrowheads="1"/>
          </p:cNvSpPr>
          <p:nvPr>
            <p:ph type="title"/>
          </p:nvPr>
        </p:nvSpPr>
        <p:spPr>
          <a:xfrm>
            <a:off x="685800" y="266700"/>
            <a:ext cx="7772400" cy="762000"/>
          </a:xfrm>
        </p:spPr>
        <p:txBody>
          <a:bodyPr/>
          <a:lstStyle/>
          <a:p>
            <a:pPr algn="ctr" eaLnBrk="1" hangingPunct="1"/>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History of English Translations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8287" y="1524000"/>
            <a:ext cx="3162300" cy="4216400"/>
          </a:xfrm>
          <a:prstGeom prst="rect">
            <a:avLst/>
          </a:prstGeom>
        </p:spPr>
      </p:pic>
    </p:spTree>
    <p:extLst>
      <p:ext uri="{BB962C8B-B14F-4D97-AF65-F5344CB8AC3E}">
        <p14:creationId xmlns:p14="http://schemas.microsoft.com/office/powerpoint/2010/main" val="3681740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4724400" cy="5791200"/>
          </a:xfrm>
        </p:spPr>
        <p:txBody>
          <a:bodyPr>
            <a:normAutofit fontScale="92500" lnSpcReduction="20000"/>
          </a:bodyPr>
          <a:lstStyle/>
          <a:p>
            <a:pPr>
              <a:lnSpc>
                <a:spcPct val="90000"/>
              </a:lnSpc>
              <a:buNone/>
            </a:pPr>
            <a:r>
              <a:rPr lang="en-US" sz="2800" b="1" dirty="0"/>
              <a:t>1522 AD:</a:t>
            </a:r>
            <a:r>
              <a:rPr lang="en-US" sz="2800" dirty="0"/>
              <a:t> </a:t>
            </a:r>
            <a:r>
              <a:rPr lang="en-US" sz="2800" b="1" dirty="0"/>
              <a:t>Martin Luther's </a:t>
            </a:r>
            <a:r>
              <a:rPr lang="en-US" sz="2800" dirty="0"/>
              <a:t>German New Testament.</a:t>
            </a:r>
          </a:p>
          <a:p>
            <a:pPr>
              <a:lnSpc>
                <a:spcPct val="90000"/>
              </a:lnSpc>
              <a:buNone/>
            </a:pPr>
            <a:r>
              <a:rPr lang="en-US" sz="2800" b="1" dirty="0"/>
              <a:t>1526 AD:</a:t>
            </a:r>
            <a:r>
              <a:rPr lang="en-US" sz="2800" dirty="0"/>
              <a:t> </a:t>
            </a:r>
            <a:r>
              <a:rPr lang="en-US" sz="2800" b="1" dirty="0"/>
              <a:t>William Tyndale's </a:t>
            </a:r>
            <a:r>
              <a:rPr lang="en-US" sz="2800" dirty="0"/>
              <a:t>New Testament; the first New Testament printed in the English language.</a:t>
            </a:r>
          </a:p>
          <a:p>
            <a:pPr>
              <a:lnSpc>
                <a:spcPct val="90000"/>
              </a:lnSpc>
              <a:buNone/>
            </a:pPr>
            <a:r>
              <a:rPr lang="en-US" sz="2800" b="1" dirty="0"/>
              <a:t>1535 AD:</a:t>
            </a:r>
            <a:r>
              <a:rPr lang="en-US" sz="2800" dirty="0"/>
              <a:t> </a:t>
            </a:r>
            <a:r>
              <a:rPr lang="en-US" sz="2800" b="1" dirty="0"/>
              <a:t>Myles Coverdale's </a:t>
            </a:r>
            <a:r>
              <a:rPr lang="en-US" sz="2800" dirty="0"/>
              <a:t>Bible; the first complete Bible printed in the English language</a:t>
            </a:r>
          </a:p>
          <a:p>
            <a:pPr>
              <a:lnSpc>
                <a:spcPct val="90000"/>
              </a:lnSpc>
              <a:buNone/>
            </a:pPr>
            <a:r>
              <a:rPr lang="en-US" sz="2800" b="1" dirty="0"/>
              <a:t>1560 AD:</a:t>
            </a:r>
            <a:r>
              <a:rPr lang="en-US" sz="2800" dirty="0"/>
              <a:t> </a:t>
            </a:r>
            <a:r>
              <a:rPr lang="en-US" sz="2800" b="1" dirty="0"/>
              <a:t>The Geneva Bible </a:t>
            </a:r>
            <a:r>
              <a:rPr lang="en-US" sz="2800" dirty="0"/>
              <a:t>p</a:t>
            </a:r>
            <a:r>
              <a:rPr lang="en-US" sz="2800" dirty="0" smtClean="0"/>
              <a:t>rinted</a:t>
            </a:r>
            <a:r>
              <a:rPr lang="en-US" sz="2800" dirty="0"/>
              <a:t>; the first English language Bible to add numbered verses to each chapter; Reformed study notes </a:t>
            </a:r>
          </a:p>
          <a:p>
            <a:pPr>
              <a:lnSpc>
                <a:spcPct val="90000"/>
              </a:lnSpc>
              <a:buNone/>
            </a:pPr>
            <a:r>
              <a:rPr lang="en-US" sz="2800" b="1" dirty="0"/>
              <a:t>1611 AD:</a:t>
            </a:r>
            <a:r>
              <a:rPr lang="en-US" sz="2800" dirty="0"/>
              <a:t> </a:t>
            </a:r>
            <a:r>
              <a:rPr lang="en-US" sz="2800" b="1" dirty="0"/>
              <a:t>The King James Bible </a:t>
            </a:r>
            <a:r>
              <a:rPr lang="en-US" sz="2800" dirty="0"/>
              <a:t>printed</a:t>
            </a:r>
          </a:p>
          <a:p>
            <a:pPr marL="0" indent="0">
              <a:buNone/>
            </a:pPr>
            <a:endParaRPr lang="en-US" dirty="0"/>
          </a:p>
        </p:txBody>
      </p:sp>
      <p:pic>
        <p:nvPicPr>
          <p:cNvPr id="7170" name="Picture 2" descr="Image result for 1611 king james bible"/>
          <p:cNvPicPr>
            <a:picLocks noChangeAspect="1" noChangeArrowheads="1"/>
          </p:cNvPicPr>
          <p:nvPr/>
        </p:nvPicPr>
        <p:blipFill rotWithShape="1">
          <a:blip r:embed="rId2">
            <a:extLst>
              <a:ext uri="{28A0092B-C50C-407E-A947-70E740481C1C}">
                <a14:useLocalDpi xmlns:a14="http://schemas.microsoft.com/office/drawing/2010/main" val="0"/>
              </a:ext>
            </a:extLst>
          </a:blip>
          <a:srcRect l="3389" t="3023" r="5154" b="2927"/>
          <a:stretch/>
        </p:blipFill>
        <p:spPr bwMode="auto">
          <a:xfrm>
            <a:off x="5105400" y="595222"/>
            <a:ext cx="3545457" cy="558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35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85800" y="533400"/>
            <a:ext cx="7772400" cy="5715000"/>
          </a:xfrm>
        </p:spPr>
        <p:txBody>
          <a:bodyPr/>
          <a:lstStyle/>
          <a:p>
            <a:pPr eaLnBrk="1" hangingPunct="1">
              <a:buFontTx/>
              <a:buNone/>
            </a:pPr>
            <a:r>
              <a:rPr lang="en-US" sz="2400" b="1" dirty="0" smtClean="0"/>
              <a:t>1901 AD:</a:t>
            </a:r>
            <a:r>
              <a:rPr lang="en-US" sz="2400" dirty="0" smtClean="0"/>
              <a:t> </a:t>
            </a:r>
            <a:r>
              <a:rPr lang="en-US" sz="2400" b="1" dirty="0" smtClean="0"/>
              <a:t>The American Standard Version</a:t>
            </a:r>
            <a:r>
              <a:rPr lang="en-US" sz="2400" dirty="0" smtClean="0"/>
              <a:t> is published; the first major American revision of the KJV.</a:t>
            </a:r>
          </a:p>
          <a:p>
            <a:pPr eaLnBrk="1" hangingPunct="1">
              <a:buFontTx/>
              <a:buNone/>
            </a:pPr>
            <a:r>
              <a:rPr lang="en-US" sz="2400" b="1" dirty="0" smtClean="0"/>
              <a:t>1971 AD:</a:t>
            </a:r>
            <a:r>
              <a:rPr lang="en-US" sz="2400" dirty="0" smtClean="0"/>
              <a:t> </a:t>
            </a:r>
            <a:r>
              <a:rPr lang="en-US" sz="2400" b="1" dirty="0" smtClean="0"/>
              <a:t>The New American Standard Bible </a:t>
            </a:r>
            <a:r>
              <a:rPr lang="en-US" sz="2400" dirty="0" smtClean="0"/>
              <a:t>(NASB) is published as a “modern and accurate </a:t>
            </a:r>
            <a:r>
              <a:rPr lang="en-US" sz="2400" i="1" dirty="0" smtClean="0"/>
              <a:t>word for word</a:t>
            </a:r>
            <a:r>
              <a:rPr lang="en-US" sz="2400" dirty="0" smtClean="0"/>
              <a:t> English translation" of the Bible.</a:t>
            </a:r>
          </a:p>
          <a:p>
            <a:pPr eaLnBrk="1" hangingPunct="1">
              <a:buFontTx/>
              <a:buNone/>
            </a:pPr>
            <a:r>
              <a:rPr lang="en-US" sz="2400" b="1" dirty="0" smtClean="0"/>
              <a:t>1973 AD:</a:t>
            </a:r>
            <a:r>
              <a:rPr lang="en-US" sz="2400" dirty="0" smtClean="0"/>
              <a:t> </a:t>
            </a:r>
            <a:r>
              <a:rPr lang="en-US" sz="2400" b="1" dirty="0" smtClean="0"/>
              <a:t>The New International Version </a:t>
            </a:r>
            <a:r>
              <a:rPr lang="en-US" sz="2400" dirty="0" smtClean="0"/>
              <a:t>(NIV) is published as a “modern and accurate </a:t>
            </a:r>
            <a:r>
              <a:rPr lang="en-US" sz="2400" i="1" dirty="0" smtClean="0"/>
              <a:t>phrase for phrase</a:t>
            </a:r>
            <a:r>
              <a:rPr lang="en-US" sz="2400" dirty="0" smtClean="0"/>
              <a:t> English translation" of the Bible.</a:t>
            </a:r>
          </a:p>
          <a:p>
            <a:pPr eaLnBrk="1" hangingPunct="1">
              <a:buFontTx/>
              <a:buNone/>
            </a:pPr>
            <a:r>
              <a:rPr lang="en-US" sz="2400" b="1" dirty="0" smtClean="0"/>
              <a:t>1982 AD:</a:t>
            </a:r>
            <a:r>
              <a:rPr lang="en-US" sz="2400" dirty="0" smtClean="0"/>
              <a:t> </a:t>
            </a:r>
            <a:r>
              <a:rPr lang="en-US" sz="2400" b="1" dirty="0" smtClean="0"/>
              <a:t>The New King James Version </a:t>
            </a:r>
            <a:r>
              <a:rPr lang="en-US" sz="2400" dirty="0" smtClean="0"/>
              <a:t>(NKJV) is published as a “modern English version maintaining the original style of the King James."</a:t>
            </a:r>
          </a:p>
          <a:p>
            <a:pPr eaLnBrk="1" hangingPunct="1">
              <a:buFontTx/>
              <a:buNone/>
            </a:pPr>
            <a:r>
              <a:rPr lang="en-US" sz="2400" b="1" dirty="0" smtClean="0"/>
              <a:t>2002 AD:</a:t>
            </a:r>
            <a:r>
              <a:rPr lang="en-US" sz="2400" dirty="0" smtClean="0"/>
              <a:t> </a:t>
            </a:r>
            <a:r>
              <a:rPr lang="en-US" sz="2400" b="1" dirty="0" smtClean="0"/>
              <a:t>The English Standard Version </a:t>
            </a:r>
            <a:r>
              <a:rPr lang="en-US" sz="2400" dirty="0" smtClean="0"/>
              <a:t>(ESV) is published as a translation to bridge the gap between the accuracy of the NASB and the readability of the NIV.</a:t>
            </a:r>
            <a:endParaRPr lang="en-US" sz="2000" dirty="0" smtClean="0"/>
          </a:p>
        </p:txBody>
      </p:sp>
    </p:spTree>
    <p:extLst>
      <p:ext uri="{BB962C8B-B14F-4D97-AF65-F5344CB8AC3E}">
        <p14:creationId xmlns:p14="http://schemas.microsoft.com/office/powerpoint/2010/main" val="2530084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t>“If significantly disputed portions of the text are so rare and if they don’t affect any major doctrines, then why have people gone to so much expense and trouble to make all those translations?  …That’s the main reason we have different translations – for different uses of the Bible.  Sometimes a stricter, more word-for-word translation of the original language is exactly what you need.  But at other times, you want something a bit more readable, a bit more readily understandable, and so some translations offer a more phrase-for-phrase (or even thought-for-thought) approach, smoothing out word order, preferring English syntax over Greek or Hebrew syntax, and generally just rendering the thoughts of the original in a form that an English-speaking reader will better understand.”  </a:t>
            </a:r>
          </a:p>
          <a:p>
            <a:pPr marL="0" indent="0">
              <a:buNone/>
            </a:pPr>
            <a:r>
              <a:rPr lang="en-US" dirty="0"/>
              <a:t>	</a:t>
            </a:r>
            <a:r>
              <a:rPr lang="en-US" dirty="0" smtClean="0"/>
              <a:t>	                Greg Gilbert, </a:t>
            </a:r>
            <a:r>
              <a:rPr lang="en-US" u="sng" dirty="0" smtClean="0"/>
              <a:t>Why Trust the Bible</a:t>
            </a:r>
            <a:r>
              <a:rPr lang="en-US" dirty="0" smtClean="0"/>
              <a:t>?</a:t>
            </a:r>
            <a:endParaRPr lang="en-US" dirty="0"/>
          </a:p>
        </p:txBody>
      </p:sp>
      <p:sp>
        <p:nvSpPr>
          <p:cNvPr id="3" name="Title 2"/>
          <p:cNvSpPr>
            <a:spLocks noGrp="1"/>
          </p:cNvSpPr>
          <p:nvPr>
            <p:ph type="title"/>
          </p:nvPr>
        </p:nvSpPr>
        <p:spPr>
          <a:xfrm>
            <a:off x="457200" y="381000"/>
            <a:ext cx="8229600" cy="838200"/>
          </a:xfrm>
        </p:spPr>
        <p:txBody>
          <a:bodyPr>
            <a:normAutofit fontScale="90000"/>
          </a:bodyPr>
          <a:lstStyle/>
          <a:p>
            <a:pPr algn="ctr"/>
            <a:r>
              <a:rPr lang="en-US" b="1" dirty="0" smtClean="0"/>
              <a:t>More than 450 English Translations</a:t>
            </a:r>
            <a:endParaRPr lang="en-US" b="1" dirty="0"/>
          </a:p>
        </p:txBody>
      </p:sp>
    </p:spTree>
    <p:extLst>
      <p:ext uri="{BB962C8B-B14F-4D97-AF65-F5344CB8AC3E}">
        <p14:creationId xmlns:p14="http://schemas.microsoft.com/office/powerpoint/2010/main" val="401947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 News Source You Can Trust?</a:t>
            </a:r>
            <a:endParaRPr lang="en-US" b="1" dirty="0">
              <a:latin typeface="Times New Roman" panose="02020603050405020304" pitchFamily="18" charset="0"/>
              <a:cs typeface="Times New Roman" panose="02020603050405020304" pitchFamily="18" charset="0"/>
            </a:endParaRPr>
          </a:p>
        </p:txBody>
      </p:sp>
      <p:pic>
        <p:nvPicPr>
          <p:cNvPr id="1026" name="Picture 2" descr="Image result for Fox news election coverage websi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875183"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CNN News election cove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33800"/>
            <a:ext cx="5027533" cy="2828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0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868362"/>
          </a:xfrm>
        </p:spPr>
        <p:txBody>
          <a:bodyPr/>
          <a:lstStyle/>
          <a:p>
            <a:r>
              <a:rPr lang="en-US" b="1" dirty="0" smtClean="0">
                <a:latin typeface="Times New Roman" panose="02020603050405020304" pitchFamily="18" charset="0"/>
                <a:cs typeface="Times New Roman" panose="02020603050405020304" pitchFamily="18" charset="0"/>
              </a:rPr>
              <a:t>“Fake News”</a:t>
            </a:r>
            <a:endParaRPr lang="en-US" b="1" dirty="0">
              <a:latin typeface="Times New Roman" panose="02020603050405020304" pitchFamily="18" charset="0"/>
              <a:cs typeface="Times New Roman" panose="02020603050405020304" pitchFamily="18" charset="0"/>
            </a:endParaRPr>
          </a:p>
        </p:txBody>
      </p:sp>
      <p:pic>
        <p:nvPicPr>
          <p:cNvPr id="2054" name="Picture 6" descr="Image result for fake news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278" y="1272634"/>
            <a:ext cx="5523315" cy="503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2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latin typeface="Times New Roman" panose="02020603050405020304" pitchFamily="18" charset="0"/>
                <a:cs typeface="Times New Roman" panose="02020603050405020304" pitchFamily="18" charset="0"/>
              </a:rPr>
              <a:t>Wikipedia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485900"/>
            <a:ext cx="4572000" cy="4495800"/>
          </a:xfrm>
        </p:spPr>
        <p:txBody>
          <a:bodyPr>
            <a:normAutofit fontScale="77500" lnSpcReduction="20000"/>
          </a:bodyPr>
          <a:lstStyle/>
          <a:p>
            <a:pPr marL="0" indent="0">
              <a:buNone/>
            </a:pPr>
            <a:r>
              <a:rPr lang="en-US" dirty="0" smtClean="0"/>
              <a:t>“In </a:t>
            </a:r>
            <a:r>
              <a:rPr lang="en-US" dirty="0"/>
              <a:t>2005, Nature published a peer review comparing 42 science articles from </a:t>
            </a:r>
            <a:r>
              <a:rPr lang="en-US" dirty="0" smtClean="0"/>
              <a:t>Encyclopedia </a:t>
            </a:r>
            <a:r>
              <a:rPr lang="en-US" dirty="0"/>
              <a:t>Britannica and Wikipedia, and found that Wikipedia's level of accuracy approached </a:t>
            </a:r>
            <a:r>
              <a:rPr lang="en-US" dirty="0" smtClean="0"/>
              <a:t>Encyclopedia Britannica's.  </a:t>
            </a:r>
            <a:r>
              <a:rPr lang="en-US" dirty="0"/>
              <a:t>Criticism of Wikipedia includes claims that it exhibits systemic bias, presents a mixture of </a:t>
            </a:r>
            <a:r>
              <a:rPr lang="en-US" dirty="0" smtClean="0"/>
              <a:t>‘truths</a:t>
            </a:r>
            <a:r>
              <a:rPr lang="en-US" dirty="0"/>
              <a:t>, half truths, and some </a:t>
            </a:r>
            <a:r>
              <a:rPr lang="en-US" dirty="0" smtClean="0"/>
              <a:t>falsehoods’, </a:t>
            </a:r>
            <a:r>
              <a:rPr lang="en-US" dirty="0"/>
              <a:t>and that in controversial topics, it is subject to manipulation and spin</a:t>
            </a:r>
            <a:r>
              <a:rPr lang="en-US" dirty="0" smtClean="0"/>
              <a:t>.”</a:t>
            </a:r>
            <a:endParaRPr lang="en-US" dirty="0"/>
          </a:p>
        </p:txBody>
      </p:sp>
      <p:pic>
        <p:nvPicPr>
          <p:cNvPr id="9218" name="Picture 2" descr="Image result for wikipedi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28800"/>
            <a:ext cx="37307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79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Epistemology</a:t>
            </a:r>
            <a:endParaRPr lang="en-US" b="1" dirty="0">
              <a:latin typeface="Times New Roman" panose="02020603050405020304" pitchFamily="18" charset="0"/>
              <a:cs typeface="Times New Roman" panose="02020603050405020304" pitchFamily="18" charset="0"/>
            </a:endParaRPr>
          </a:p>
        </p:txBody>
      </p:sp>
      <p:pic>
        <p:nvPicPr>
          <p:cNvPr id="3074" name="Picture 2" descr="Image result for epistemology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096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latin typeface="Times New Roman" panose="02020603050405020304" pitchFamily="18" charset="0"/>
                <a:cs typeface="Times New Roman" panose="02020603050405020304" pitchFamily="18" charset="0"/>
              </a:rPr>
              <a:t>Martin Luther – Scripture Alone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4876800"/>
            <a:ext cx="8382000" cy="1706563"/>
          </a:xfrm>
        </p:spPr>
        <p:txBody>
          <a:bodyPr>
            <a:normAutofit fontScale="62500" lnSpcReduction="20000"/>
          </a:bodyPr>
          <a:lstStyle/>
          <a:p>
            <a:pPr marL="0" indent="0">
              <a:buNone/>
            </a:pPr>
            <a:r>
              <a:rPr lang="en-US" dirty="0" smtClean="0">
                <a:latin typeface="Times New Roman" panose="02020603050405020304" pitchFamily="18" charset="0"/>
                <a:cs typeface="Times New Roman" panose="02020603050405020304" pitchFamily="18" charset="0"/>
              </a:rPr>
              <a:t>“Unless </a:t>
            </a:r>
            <a:r>
              <a:rPr lang="en-US" dirty="0">
                <a:latin typeface="Times New Roman" panose="02020603050405020304" pitchFamily="18" charset="0"/>
                <a:cs typeface="Times New Roman" panose="02020603050405020304" pitchFamily="18" charset="0"/>
              </a:rPr>
              <a:t>I am convinced by the testimony of the Scriptures or by clear reason (for I do not trust either in the pope or in councils alone, since it is well known that they have often erred and contradicted themselves), I am bound by the Scriptures I have quoted and my conscience is captive to the Word of God. I cannot and will not recant anything, since it is neither safe nor right to go against </a:t>
            </a:r>
            <a:r>
              <a:rPr lang="en-US" dirty="0" smtClean="0">
                <a:latin typeface="Times New Roman" panose="02020603050405020304" pitchFamily="18" charset="0"/>
                <a:cs typeface="Times New Roman" panose="02020603050405020304" pitchFamily="18" charset="0"/>
              </a:rPr>
              <a:t>conscience.  May </a:t>
            </a:r>
            <a:r>
              <a:rPr lang="en-US" dirty="0">
                <a:latin typeface="Times New Roman" panose="02020603050405020304" pitchFamily="18" charset="0"/>
                <a:cs typeface="Times New Roman" panose="02020603050405020304" pitchFamily="18" charset="0"/>
              </a:rPr>
              <a:t>God help me. </a:t>
            </a:r>
            <a:r>
              <a:rPr lang="en-US" dirty="0" smtClean="0">
                <a:latin typeface="Times New Roman" panose="02020603050405020304" pitchFamily="18" charset="0"/>
                <a:cs typeface="Times New Roman" panose="02020603050405020304" pitchFamily="18" charset="0"/>
              </a:rPr>
              <a:t> Amen.”</a:t>
            </a:r>
            <a:endParaRPr lang="en-US" dirty="0">
              <a:latin typeface="Times New Roman" panose="02020603050405020304" pitchFamily="18" charset="0"/>
              <a:cs typeface="Times New Roman" panose="02020603050405020304" pitchFamily="18" charset="0"/>
            </a:endParaRPr>
          </a:p>
        </p:txBody>
      </p:sp>
      <p:pic>
        <p:nvPicPr>
          <p:cNvPr id="4098" name="Picture 2" descr="Image result for Martin Luther Diet of worms pain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371600"/>
            <a:ext cx="499671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2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dirty="0" smtClean="0">
                <a:latin typeface="Times New Roman" panose="02020603050405020304" pitchFamily="18" charset="0"/>
                <a:cs typeface="Times New Roman" panose="02020603050405020304" pitchFamily="18" charset="0"/>
              </a:rPr>
              <a:t>The Bible and My Conversion</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9400" y="1899728"/>
            <a:ext cx="5283200" cy="3962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40200" y="1883913"/>
            <a:ext cx="5283200" cy="3962400"/>
          </a:xfrm>
          <a:prstGeom prst="rect">
            <a:avLst/>
          </a:prstGeom>
        </p:spPr>
      </p:pic>
    </p:spTree>
    <p:extLst>
      <p:ext uri="{BB962C8B-B14F-4D97-AF65-F5344CB8AC3E}">
        <p14:creationId xmlns:p14="http://schemas.microsoft.com/office/powerpoint/2010/main" val="400810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8" y="274638"/>
            <a:ext cx="8534402" cy="11430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Did Jesus Christ Rise From the Dead?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38600" y="1524000"/>
            <a:ext cx="4648200" cy="4800600"/>
          </a:xfrm>
        </p:spPr>
        <p:txBody>
          <a:bodyPr>
            <a:normAutofit fontScale="77500" lnSpcReduction="20000"/>
          </a:bodyPr>
          <a:lstStyle/>
          <a:p>
            <a:pPr marL="0" indent="0">
              <a:buNone/>
            </a:pPr>
            <a:r>
              <a:rPr lang="en-US" dirty="0" smtClean="0">
                <a:latin typeface="Times New Roman" panose="02020603050405020304" pitchFamily="18" charset="0"/>
                <a:cs typeface="Times New Roman" panose="02020603050405020304" pitchFamily="18" charset="0"/>
              </a:rPr>
              <a:t>“Inasmuch </a:t>
            </a:r>
            <a:r>
              <a:rPr lang="en-US" dirty="0">
                <a:latin typeface="Times New Roman" panose="02020603050405020304" pitchFamily="18" charset="0"/>
                <a:cs typeface="Times New Roman" panose="02020603050405020304" pitchFamily="18" charset="0"/>
              </a:rPr>
              <a:t>as many have undertaken to compile a narrative of the things that have been accomplished among us, </a:t>
            </a:r>
            <a:r>
              <a:rPr lang="en-US" dirty="0" smtClean="0">
                <a:latin typeface="Times New Roman" panose="02020603050405020304" pitchFamily="18" charset="0"/>
                <a:cs typeface="Times New Roman" panose="02020603050405020304" pitchFamily="18" charset="0"/>
              </a:rPr>
              <a:t>just </a:t>
            </a:r>
            <a:r>
              <a:rPr lang="en-US" dirty="0">
                <a:latin typeface="Times New Roman" panose="02020603050405020304" pitchFamily="18" charset="0"/>
                <a:cs typeface="Times New Roman" panose="02020603050405020304" pitchFamily="18" charset="0"/>
              </a:rPr>
              <a:t>as those who from the beginning were eyewitnesses and ministers of the word have delivered them to us,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seemed good to me also, having followed all things closely for some time past, to write an orderly account for you, most excellent </a:t>
            </a:r>
            <a:r>
              <a:rPr lang="en-US" dirty="0" err="1">
                <a:latin typeface="Times New Roman" panose="02020603050405020304" pitchFamily="18" charset="0"/>
                <a:cs typeface="Times New Roman" panose="02020603050405020304" pitchFamily="18" charset="0"/>
              </a:rPr>
              <a:t>Theophilus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you may have certainty concerning the things you have been taught</a:t>
            </a:r>
            <a:r>
              <a:rPr lang="en-US" dirty="0" smtClean="0">
                <a:latin typeface="Times New Roman" panose="02020603050405020304" pitchFamily="18" charset="0"/>
                <a:cs typeface="Times New Roman" panose="02020603050405020304" pitchFamily="18" charset="0"/>
              </a:rPr>
              <a:t>.”  		              Luke 1:1-4</a:t>
            </a:r>
            <a:endParaRPr lang="en-US" dirty="0">
              <a:latin typeface="Times New Roman" panose="02020603050405020304" pitchFamily="18" charset="0"/>
              <a:cs typeface="Times New Roman" panose="02020603050405020304" pitchFamily="18" charset="0"/>
            </a:endParaRPr>
          </a:p>
        </p:txBody>
      </p:sp>
      <p:pic>
        <p:nvPicPr>
          <p:cNvPr id="8194" name="Picture 2" descr="Image result for Luke Gospel wri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8" y="1752600"/>
            <a:ext cx="3452201"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96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Is the Bible a Trustworthy Source?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371600"/>
            <a:ext cx="5410200" cy="4876800"/>
          </a:xfrm>
        </p:spPr>
        <p:txBody>
          <a:bodyPr>
            <a:normAutofit fontScale="62500" lnSpcReduction="20000"/>
          </a:bodyPr>
          <a:lstStyle/>
          <a:p>
            <a:pPr marL="0" indent="0">
              <a:buNone/>
            </a:pPr>
            <a:r>
              <a:rPr lang="en-US" dirty="0" smtClean="0"/>
              <a:t>“</a:t>
            </a:r>
            <a:r>
              <a:rPr lang="en-US" b="1" dirty="0" smtClean="0">
                <a:latin typeface="Times New Roman" panose="02020603050405020304" pitchFamily="18" charset="0"/>
                <a:cs typeface="Times New Roman" panose="02020603050405020304" pitchFamily="18" charset="0"/>
              </a:rPr>
              <a:t>What if there’s a way to come to a good and confident conclusion that Jesus really did rise from the dead without presupposing that the Bible is the Word of God?  If we could do this, then we’d be able to avoid the charge of unwarranted circularity… Even more, though, than the religions of the world, Christianity presents itself as history.  It’s not primarily just a list of ethical teachings or a body of philosophical musings or mystical ‘truths’ or even a compendium of myths and fables.  At its very heart, Christianity is a claim that something extraordinary has happened in the course of time – something concrete and real and historical… Are the New Testament documents – and especially, for our purposes, the four Gospels – truly reliable as historical witnesses?”  </a:t>
            </a:r>
          </a:p>
          <a:p>
            <a:pPr marL="0" indent="0">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Greg Gilbert, </a:t>
            </a:r>
            <a:r>
              <a:rPr lang="en-US" b="1" u="sng" dirty="0" smtClean="0">
                <a:latin typeface="Times New Roman" panose="02020603050405020304" pitchFamily="18" charset="0"/>
                <a:cs typeface="Times New Roman" panose="02020603050405020304" pitchFamily="18" charset="0"/>
              </a:rPr>
              <a:t>Why Trust the Bible</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5122" name="Picture 2" descr="Image result for Greg Gilbert why trust the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3018680"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15039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3039</TotalTime>
  <Words>1048</Words>
  <Application>Microsoft Office PowerPoint</Application>
  <PresentationFormat>On-screen Show (4:3)</PresentationFormat>
  <Paragraphs>48</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Paper</vt:lpstr>
      <vt:lpstr>PowerPoint Presentation</vt:lpstr>
      <vt:lpstr>A News Source You Can Trust?</vt:lpstr>
      <vt:lpstr>“Fake News”</vt:lpstr>
      <vt:lpstr>Wikipedia</vt:lpstr>
      <vt:lpstr>Epistemology</vt:lpstr>
      <vt:lpstr>Martin Luther – Scripture Alone</vt:lpstr>
      <vt:lpstr>The Bible and My Conversion</vt:lpstr>
      <vt:lpstr>Did Jesus Christ Rise From the Dead?</vt:lpstr>
      <vt:lpstr>Is the Bible a Trustworthy Source?</vt:lpstr>
      <vt:lpstr>The Chain of Important Questions</vt:lpstr>
      <vt:lpstr>Can We Trust The Translation?</vt:lpstr>
      <vt:lpstr>PowerPoint Presentation</vt:lpstr>
      <vt:lpstr>Verbal / Plenary Inspiration</vt:lpstr>
      <vt:lpstr>History of English Translations</vt:lpstr>
      <vt:lpstr>PowerPoint Presentation</vt:lpstr>
      <vt:lpstr>PowerPoint Presentation</vt:lpstr>
      <vt:lpstr>More than 450 English Translations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Dan</cp:lastModifiedBy>
  <cp:revision>28</cp:revision>
  <dcterms:created xsi:type="dcterms:W3CDTF">2017-01-05T16:06:23Z</dcterms:created>
  <dcterms:modified xsi:type="dcterms:W3CDTF">2017-01-17T19:04:17Z</dcterms:modified>
</cp:coreProperties>
</file>