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65" r:id="rId4"/>
    <p:sldId id="267" r:id="rId5"/>
    <p:sldId id="258" r:id="rId6"/>
    <p:sldId id="259" r:id="rId7"/>
    <p:sldId id="268" r:id="rId8"/>
    <p:sldId id="260" r:id="rId9"/>
    <p:sldId id="261" r:id="rId10"/>
    <p:sldId id="263" r:id="rId11"/>
    <p:sldId id="262" r:id="rId12"/>
    <p:sldId id="264" r:id="rId13"/>
    <p:sldId id="26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72187AD-2425-47FC-BA6F-196C1EB6DD07}" type="datetimeFigureOut">
              <a:rPr lang="en-US" smtClean="0"/>
              <a:t>1/28/2018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422A8DA-82C9-4178-A7E3-D8CBA26584B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2187AD-2425-47FC-BA6F-196C1EB6DD07}" type="datetimeFigureOut">
              <a:rPr lang="en-US" smtClean="0"/>
              <a:t>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2A8DA-82C9-4178-A7E3-D8CBA26584B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2187AD-2425-47FC-BA6F-196C1EB6DD07}" type="datetimeFigureOut">
              <a:rPr lang="en-US" smtClean="0"/>
              <a:t>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2A8DA-82C9-4178-A7E3-D8CBA26584B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2187AD-2425-47FC-BA6F-196C1EB6DD07}" type="datetimeFigureOut">
              <a:rPr lang="en-US" smtClean="0"/>
              <a:t>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2A8DA-82C9-4178-A7E3-D8CBA26584B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72187AD-2425-47FC-BA6F-196C1EB6DD07}" type="datetimeFigureOut">
              <a:rPr lang="en-US" smtClean="0"/>
              <a:t>1/28/2018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22A8DA-82C9-4178-A7E3-D8CBA26584B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72187AD-2425-47FC-BA6F-196C1EB6DD07}" type="datetimeFigureOut">
              <a:rPr lang="en-US" smtClean="0"/>
              <a:t>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22A8DA-82C9-4178-A7E3-D8CBA26584B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72187AD-2425-47FC-BA6F-196C1EB6DD07}" type="datetimeFigureOut">
              <a:rPr lang="en-US" smtClean="0"/>
              <a:t>1/28/2018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22A8DA-82C9-4178-A7E3-D8CBA26584B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272187AD-2425-47FC-BA6F-196C1EB6DD07}" type="datetimeFigureOut">
              <a:rPr lang="en-US" smtClean="0"/>
              <a:t>1/28/2018</a:t>
            </a:fld>
            <a:endParaRPr lang="en-US"/>
          </a:p>
        </p:txBody>
      </p:sp>
      <p:sp>
        <p:nvSpPr>
          <p:cNvPr id="8" name="Slide Number Placeholder 7"/>
          <p:cNvSpPr>
            <a:spLocks noGrp="1"/>
          </p:cNvSpPr>
          <p:nvPr>
            <p:ph type="sldNum" sz="quarter" idx="11"/>
          </p:nvPr>
        </p:nvSpPr>
        <p:spPr/>
        <p:txBody>
          <a:bodyPr/>
          <a:lstStyle/>
          <a:p>
            <a:fld id="{6422A8DA-82C9-4178-A7E3-D8CBA26584BE}"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187AD-2425-47FC-BA6F-196C1EB6DD07}" type="datetimeFigureOut">
              <a:rPr lang="en-US" smtClean="0"/>
              <a:t>1/28/2018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22A8DA-82C9-4178-A7E3-D8CBA26584B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72187AD-2425-47FC-BA6F-196C1EB6DD07}" type="datetimeFigureOut">
              <a:rPr lang="en-US" smtClean="0"/>
              <a:t>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6422A8DA-82C9-4178-A7E3-D8CBA26584B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272187AD-2425-47FC-BA6F-196C1EB6DD07}" type="datetimeFigureOut">
              <a:rPr lang="en-US" smtClean="0"/>
              <a:t>1/28/2018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22A8DA-82C9-4178-A7E3-D8CBA26584B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272187AD-2425-47FC-BA6F-196C1EB6DD07}" type="datetimeFigureOut">
              <a:rPr lang="en-US" smtClean="0"/>
              <a:t>1/28/2018</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6422A8DA-82C9-4178-A7E3-D8CBA26584BE}"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819400"/>
            <a:ext cx="7620000" cy="2057400"/>
          </a:xfrm>
        </p:spPr>
        <p:txBody>
          <a:bodyPr>
            <a:normAutofit fontScale="90000"/>
          </a:bodyPr>
          <a:lstStyle/>
          <a:p>
            <a:pPr marL="182880" indent="0">
              <a:buNone/>
            </a:pPr>
            <a:r>
              <a:rPr lang="en-US" dirty="0" smtClean="0"/>
              <a:t>John </a:t>
            </a:r>
            <a:r>
              <a:rPr lang="en-US" dirty="0" err="1" smtClean="0"/>
              <a:t>calvin</a:t>
            </a:r>
            <a:r>
              <a:rPr lang="en-US" dirty="0" smtClean="0"/>
              <a:t> - </a:t>
            </a:r>
            <a:br>
              <a:rPr lang="en-US" dirty="0" smtClean="0"/>
            </a:br>
            <a:r>
              <a:rPr lang="en-US" dirty="0" smtClean="0"/>
              <a:t>The Theologian of the reformation</a:t>
            </a:r>
            <a:br>
              <a:rPr lang="en-US" dirty="0" smtClean="0"/>
            </a:br>
            <a:endParaRPr lang="en-US" dirty="0"/>
          </a:p>
        </p:txBody>
      </p:sp>
    </p:spTree>
    <p:extLst>
      <p:ext uri="{BB962C8B-B14F-4D97-AF65-F5344CB8AC3E}">
        <p14:creationId xmlns:p14="http://schemas.microsoft.com/office/powerpoint/2010/main" val="3504580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467600" cy="792162"/>
          </a:xfrm>
        </p:spPr>
        <p:txBody>
          <a:bodyPr>
            <a:normAutofit fontScale="90000"/>
          </a:bodyPr>
          <a:lstStyle/>
          <a:p>
            <a:r>
              <a:rPr lang="en-US" dirty="0" smtClean="0"/>
              <a:t>The Servetus Incident</a:t>
            </a:r>
            <a:endParaRPr lang="en-US" dirty="0"/>
          </a:p>
        </p:txBody>
      </p:sp>
      <p:sp>
        <p:nvSpPr>
          <p:cNvPr id="3" name="Content Placeholder 2"/>
          <p:cNvSpPr>
            <a:spLocks noGrp="1"/>
          </p:cNvSpPr>
          <p:nvPr>
            <p:ph idx="1"/>
          </p:nvPr>
        </p:nvSpPr>
        <p:spPr>
          <a:xfrm>
            <a:off x="304800" y="1570037"/>
            <a:ext cx="4876800" cy="4525963"/>
          </a:xfrm>
        </p:spPr>
        <p:txBody>
          <a:bodyPr>
            <a:normAutofit fontScale="85000" lnSpcReduction="10000"/>
          </a:bodyPr>
          <a:lstStyle/>
          <a:p>
            <a:r>
              <a:rPr lang="en-US" dirty="0" smtClean="0"/>
              <a:t>A Spanish heretic – denied the </a:t>
            </a:r>
            <a:r>
              <a:rPr lang="en-US" dirty="0" smtClean="0"/>
              <a:t>Trinity</a:t>
            </a:r>
            <a:r>
              <a:rPr lang="en-US" smtClean="0"/>
              <a:t>, atonement</a:t>
            </a:r>
            <a:endParaRPr lang="en-US" dirty="0" smtClean="0"/>
          </a:p>
          <a:p>
            <a:r>
              <a:rPr lang="en-US" dirty="0" smtClean="0"/>
              <a:t>Escaped Catholic prison after being condemned to death by The Inquisition</a:t>
            </a:r>
          </a:p>
          <a:p>
            <a:r>
              <a:rPr lang="en-US" dirty="0" smtClean="0"/>
              <a:t>Goes to Geneva to provoke a confrontation with Calvin</a:t>
            </a:r>
          </a:p>
          <a:p>
            <a:pPr lvl="1"/>
            <a:r>
              <a:rPr lang="en-US" dirty="0" smtClean="0"/>
              <a:t>City magistrates sentence him to death by burning at the stake</a:t>
            </a:r>
          </a:p>
          <a:p>
            <a:pPr lvl="1"/>
            <a:r>
              <a:rPr lang="en-US" dirty="0" smtClean="0"/>
              <a:t>Calvin approved, as did most of the other Protestant leaders in Europe</a:t>
            </a:r>
            <a:endParaRPr lang="en-US" dirty="0"/>
          </a:p>
        </p:txBody>
      </p:sp>
      <p:pic>
        <p:nvPicPr>
          <p:cNvPr id="921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600200"/>
            <a:ext cx="3386259"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08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467600" cy="868362"/>
          </a:xfrm>
        </p:spPr>
        <p:txBody>
          <a:bodyPr/>
          <a:lstStyle/>
          <a:p>
            <a:r>
              <a:rPr lang="en-US" dirty="0" smtClean="0"/>
              <a:t>The Geneva Academy</a:t>
            </a:r>
            <a:endParaRPr lang="en-US" dirty="0"/>
          </a:p>
        </p:txBody>
      </p:sp>
      <p:sp>
        <p:nvSpPr>
          <p:cNvPr id="3" name="Content Placeholder 2"/>
          <p:cNvSpPr>
            <a:spLocks noGrp="1"/>
          </p:cNvSpPr>
          <p:nvPr>
            <p:ph idx="1"/>
          </p:nvPr>
        </p:nvSpPr>
        <p:spPr>
          <a:xfrm>
            <a:off x="4009928" y="1295400"/>
            <a:ext cx="5029200" cy="5181600"/>
          </a:xfrm>
        </p:spPr>
        <p:txBody>
          <a:bodyPr>
            <a:normAutofit fontScale="85000" lnSpcReduction="20000"/>
          </a:bodyPr>
          <a:lstStyle/>
          <a:p>
            <a:r>
              <a:rPr lang="en-US" dirty="0" smtClean="0"/>
              <a:t>Calvin becomes “leader-in-exile” of French Protestant movement – works with underground churches; network of safe houses; spreads Reformed doctrines – 10% of French population</a:t>
            </a:r>
          </a:p>
          <a:p>
            <a:r>
              <a:rPr lang="en-US" dirty="0" smtClean="0"/>
              <a:t>The Geneva Academy - established in 1559 – trained pastors and leaders for all over Europe – led by Theodore </a:t>
            </a:r>
            <a:r>
              <a:rPr lang="en-US" dirty="0" err="1" smtClean="0"/>
              <a:t>Beza</a:t>
            </a:r>
            <a:endParaRPr lang="en-US" dirty="0" smtClean="0"/>
          </a:p>
          <a:p>
            <a:pPr lvl="1"/>
            <a:r>
              <a:rPr lang="en-US" dirty="0" smtClean="0"/>
              <a:t>John Knox – “The most perfect school of Christ that ever was in the earth since the days of the Apostles”</a:t>
            </a:r>
            <a:endParaRPr lang="en-US" dirty="0"/>
          </a:p>
        </p:txBody>
      </p:sp>
      <p:pic>
        <p:nvPicPr>
          <p:cNvPr id="1024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33600"/>
            <a:ext cx="3749698"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388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467600" cy="792162"/>
          </a:xfrm>
        </p:spPr>
        <p:txBody>
          <a:bodyPr>
            <a:normAutofit fontScale="90000"/>
          </a:bodyPr>
          <a:lstStyle/>
          <a:p>
            <a:r>
              <a:rPr lang="en-US" dirty="0" smtClean="0"/>
              <a:t>End of Calvin’s Life</a:t>
            </a:r>
            <a:endParaRPr lang="en-US" dirty="0"/>
          </a:p>
        </p:txBody>
      </p:sp>
      <p:sp>
        <p:nvSpPr>
          <p:cNvPr id="3" name="Content Placeholder 2"/>
          <p:cNvSpPr>
            <a:spLocks noGrp="1"/>
          </p:cNvSpPr>
          <p:nvPr>
            <p:ph idx="1"/>
          </p:nvPr>
        </p:nvSpPr>
        <p:spPr>
          <a:xfrm>
            <a:off x="457200" y="3733800"/>
            <a:ext cx="8458200" cy="3048000"/>
          </a:xfrm>
        </p:spPr>
        <p:txBody>
          <a:bodyPr>
            <a:normAutofit fontScale="77500" lnSpcReduction="20000"/>
          </a:bodyPr>
          <a:lstStyle/>
          <a:p>
            <a:r>
              <a:rPr lang="en-US" dirty="0" smtClean="0"/>
              <a:t>“…Calvin quite deliberately turned Geneva into an international center for the propagation of the Gospel.  He advised Protestant rulers from Scotland to Italy, trained refugees who came to Geneva and then returned to their native countries , and dispatched missionaries to Poland, Hungary, the Netherlands, Italy, even South America.”           Michael Reeves, </a:t>
            </a:r>
            <a:r>
              <a:rPr lang="en-US" u="sng" dirty="0" smtClean="0"/>
              <a:t>The Unquenchable Flame</a:t>
            </a:r>
          </a:p>
          <a:p>
            <a:r>
              <a:rPr lang="en-US" dirty="0" smtClean="0"/>
              <a:t>Finished </a:t>
            </a:r>
            <a:r>
              <a:rPr lang="en-US" u="sng" dirty="0" smtClean="0"/>
              <a:t>The Institutes</a:t>
            </a:r>
            <a:r>
              <a:rPr lang="en-US" dirty="0" smtClean="0"/>
              <a:t> (1559), wrote commentaries</a:t>
            </a:r>
          </a:p>
          <a:p>
            <a:r>
              <a:rPr lang="en-US" dirty="0" smtClean="0"/>
              <a:t>1555-1564 – Calvin’s health deteriorates; buried in an unmarked grave</a:t>
            </a:r>
          </a:p>
        </p:txBody>
      </p:sp>
      <p:pic>
        <p:nvPicPr>
          <p:cNvPr id="11266" name="Picture 2" descr="Image result for John Calvin's gra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035649"/>
            <a:ext cx="3810000" cy="2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892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r>
              <a:rPr lang="en-US" dirty="0" smtClean="0"/>
              <a:t>Calvin’s Theology</a:t>
            </a:r>
            <a:endParaRPr lang="en-US" dirty="0"/>
          </a:p>
        </p:txBody>
      </p:sp>
      <p:sp>
        <p:nvSpPr>
          <p:cNvPr id="3" name="Content Placeholder 2"/>
          <p:cNvSpPr>
            <a:spLocks noGrp="1"/>
          </p:cNvSpPr>
          <p:nvPr>
            <p:ph idx="1"/>
          </p:nvPr>
        </p:nvSpPr>
        <p:spPr>
          <a:xfrm>
            <a:off x="457200" y="1219200"/>
            <a:ext cx="4876800" cy="5334000"/>
          </a:xfrm>
        </p:spPr>
        <p:txBody>
          <a:bodyPr>
            <a:normAutofit fontScale="85000" lnSpcReduction="10000"/>
          </a:bodyPr>
          <a:lstStyle/>
          <a:p>
            <a:r>
              <a:rPr lang="en-US" dirty="0" smtClean="0"/>
              <a:t>Intellectual, logical, systematic, warm</a:t>
            </a:r>
          </a:p>
          <a:p>
            <a:r>
              <a:rPr lang="en-US" dirty="0" smtClean="0"/>
              <a:t>Calvin hated the word “Calvinism”</a:t>
            </a:r>
          </a:p>
          <a:p>
            <a:r>
              <a:rPr lang="en-US" dirty="0" smtClean="0"/>
              <a:t>Didn’t stress predestination – wasn’t an issue until the rise of Arminianism in the next century (election isn’t addressed until 2/3rds of the way through The Institutes)</a:t>
            </a:r>
          </a:p>
          <a:p>
            <a:r>
              <a:rPr lang="en-US" dirty="0" smtClean="0"/>
              <a:t>Emphasized God’s glory, grace, sovereignty, and providence</a:t>
            </a:r>
          </a:p>
          <a:p>
            <a:endParaRPr lang="en-US" dirty="0"/>
          </a:p>
        </p:txBody>
      </p:sp>
      <p:pic>
        <p:nvPicPr>
          <p:cNvPr id="12290" name="Picture 2" descr="Image result for John Calvin quote"/>
          <p:cNvPicPr>
            <a:picLocks noChangeAspect="1" noChangeArrowheads="1"/>
          </p:cNvPicPr>
          <p:nvPr/>
        </p:nvPicPr>
        <p:blipFill rotWithShape="1">
          <a:blip r:embed="rId2">
            <a:extLst>
              <a:ext uri="{28A0092B-C50C-407E-A947-70E740481C1C}">
                <a14:useLocalDpi xmlns:a14="http://schemas.microsoft.com/office/drawing/2010/main" val="0"/>
              </a:ext>
            </a:extLst>
          </a:blip>
          <a:srcRect l="16426" r="12542"/>
          <a:stretch/>
        </p:blipFill>
        <p:spPr bwMode="auto">
          <a:xfrm>
            <a:off x="5585603" y="1371600"/>
            <a:ext cx="3247593"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575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fontScale="90000"/>
          </a:bodyPr>
          <a:lstStyle/>
          <a:p>
            <a:r>
              <a:rPr lang="en-US" dirty="0" smtClean="0"/>
              <a:t>Beginnings</a:t>
            </a:r>
            <a:endParaRPr lang="en-US" dirty="0"/>
          </a:p>
        </p:txBody>
      </p:sp>
      <p:sp>
        <p:nvSpPr>
          <p:cNvPr id="3" name="Content Placeholder 2"/>
          <p:cNvSpPr>
            <a:spLocks noGrp="1"/>
          </p:cNvSpPr>
          <p:nvPr>
            <p:ph idx="1"/>
          </p:nvPr>
        </p:nvSpPr>
        <p:spPr>
          <a:xfrm>
            <a:off x="304800" y="1066800"/>
            <a:ext cx="4495800" cy="5715000"/>
          </a:xfrm>
        </p:spPr>
        <p:txBody>
          <a:bodyPr>
            <a:normAutofit fontScale="77500" lnSpcReduction="20000"/>
          </a:bodyPr>
          <a:lstStyle/>
          <a:p>
            <a:r>
              <a:rPr lang="en-US" dirty="0" smtClean="0"/>
              <a:t>Born in 1509 in </a:t>
            </a:r>
            <a:r>
              <a:rPr lang="en-US" dirty="0" err="1" smtClean="0"/>
              <a:t>Noyon</a:t>
            </a:r>
            <a:r>
              <a:rPr lang="en-US" dirty="0" smtClean="0"/>
              <a:t>, France (60 miles north of Paris)</a:t>
            </a:r>
          </a:p>
          <a:p>
            <a:r>
              <a:rPr lang="en-US" dirty="0" smtClean="0"/>
              <a:t>Father was an assistant to the bishop – wanted John to become a priest – sent John to Paris to study theology</a:t>
            </a:r>
          </a:p>
          <a:p>
            <a:r>
              <a:rPr lang="en-US" dirty="0" smtClean="0"/>
              <a:t>John abandons theological studies and goes to Orleans to study law</a:t>
            </a:r>
          </a:p>
          <a:p>
            <a:r>
              <a:rPr lang="en-US" dirty="0" smtClean="0"/>
              <a:t>A brilliant student – became enamored with writings of the humanists – Erasmus</a:t>
            </a:r>
          </a:p>
          <a:p>
            <a:r>
              <a:rPr lang="en-US" dirty="0" smtClean="0"/>
              <a:t>A quiet conversion to Reformation teachings – “God by a sudden conversion subdued and brought my mind to a teachable frame.”</a:t>
            </a:r>
          </a:p>
          <a:p>
            <a:endParaRPr lang="en-US" dirty="0"/>
          </a:p>
        </p:txBody>
      </p:sp>
      <p:pic>
        <p:nvPicPr>
          <p:cNvPr id="2052" name="Picture 4" descr="Image result for Noyon France John Calvin"/>
          <p:cNvPicPr>
            <a:picLocks noChangeAspect="1" noChangeArrowheads="1"/>
          </p:cNvPicPr>
          <p:nvPr/>
        </p:nvPicPr>
        <p:blipFill rotWithShape="1">
          <a:blip r:embed="rId2">
            <a:extLst>
              <a:ext uri="{28A0092B-C50C-407E-A947-70E740481C1C}">
                <a14:useLocalDpi xmlns:a14="http://schemas.microsoft.com/office/drawing/2010/main" val="0"/>
              </a:ext>
            </a:extLst>
          </a:blip>
          <a:srcRect l="6188" r="14566"/>
          <a:stretch/>
        </p:blipFill>
        <p:spPr bwMode="auto">
          <a:xfrm>
            <a:off x="5029200" y="1828800"/>
            <a:ext cx="3703608"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586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8600" y="762000"/>
            <a:ext cx="4724400" cy="5638800"/>
          </a:xfrm>
        </p:spPr>
        <p:txBody>
          <a:bodyPr>
            <a:normAutofit fontScale="77500" lnSpcReduction="20000"/>
          </a:bodyPr>
          <a:lstStyle/>
          <a:p>
            <a:pPr marL="36576" indent="0">
              <a:buNone/>
            </a:pPr>
            <a:r>
              <a:rPr lang="en-US" dirty="0" smtClean="0"/>
              <a:t>“He was not popular.  He was the kind of man who has only disciples or opponents; it was impossible to be neutral about him.  He was known and beloved by a few intimates… He was naturally austere, with no pleasure in food or drink; one almost suspects him of marrying to set an example… He had none of Luther’s exuberance and joy in life.  There was no abandon, he held himself upon a reign… He was a man of the intellect, a man of doctrine.  Not even his intimates could penetrate to his soul… There was something aloof, secret, reserved.” </a:t>
            </a:r>
          </a:p>
          <a:p>
            <a:pPr marL="36576" indent="0">
              <a:buNone/>
            </a:pPr>
            <a:r>
              <a:rPr lang="en-US" dirty="0" smtClean="0"/>
              <a:t>    </a:t>
            </a:r>
          </a:p>
          <a:p>
            <a:pPr marL="36576" indent="0">
              <a:buNone/>
            </a:pPr>
            <a:r>
              <a:rPr lang="en-US" dirty="0" smtClean="0"/>
              <a:t>Owen Chadwick, </a:t>
            </a:r>
            <a:r>
              <a:rPr lang="en-US" u="sng" dirty="0" smtClean="0"/>
              <a:t>The Reformation</a:t>
            </a:r>
            <a:endParaRPr lang="en-US" u="sng" dirty="0"/>
          </a:p>
        </p:txBody>
      </p:sp>
      <p:pic>
        <p:nvPicPr>
          <p:cNvPr id="3074" name="Picture 2" descr="Image result for John Calv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387416"/>
            <a:ext cx="3277576"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5771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5181600" cy="6172200"/>
          </a:xfrm>
        </p:spPr>
        <p:txBody>
          <a:bodyPr>
            <a:normAutofit fontScale="70000" lnSpcReduction="20000"/>
          </a:bodyPr>
          <a:lstStyle/>
          <a:p>
            <a:pPr marL="36576" indent="0">
              <a:buNone/>
            </a:pPr>
            <a:r>
              <a:rPr lang="en-US" dirty="0" smtClean="0"/>
              <a:t>“Where Luther would roar with laughter and gulp his beer, Calvin would much rather have sat quietly with his books.  Where Luther was brash and earthy, Calvin was self-composed and (usually) polite… Both wrote huge quantities, but where Luther would fire off books like a semi-automatic in a street fight, Calvin would spend years polishing and </a:t>
            </a:r>
            <a:r>
              <a:rPr lang="en-US" dirty="0" err="1" smtClean="0"/>
              <a:t>repolishing</a:t>
            </a:r>
            <a:r>
              <a:rPr lang="en-US" dirty="0" smtClean="0"/>
              <a:t> his </a:t>
            </a:r>
            <a:r>
              <a:rPr lang="en-US" i="1" dirty="0" smtClean="0"/>
              <a:t>piece de resistance</a:t>
            </a:r>
            <a:r>
              <a:rPr lang="en-US" dirty="0" smtClean="0"/>
              <a:t>.  Calvin could never have been a celebrity Christian:  a camera-shy intellectual, he always avoided the limelight.  His portraits show a thin face, that often-throbbing head covered with a simple black cap, and strikingly intense eyes.  In that, they are quite revealing, for while pitifully weak in body and naturally retiring by </a:t>
            </a:r>
            <a:r>
              <a:rPr lang="en-US" dirty="0" err="1" smtClean="0"/>
              <a:t>temperment</a:t>
            </a:r>
            <a:r>
              <a:rPr lang="en-US" dirty="0" smtClean="0"/>
              <a:t>, he was dauntingly strong in both mind and will.” </a:t>
            </a:r>
          </a:p>
          <a:p>
            <a:pPr marL="36576" indent="0">
              <a:buNone/>
            </a:pPr>
            <a:r>
              <a:rPr lang="en-US" dirty="0" smtClean="0"/>
              <a:t> </a:t>
            </a:r>
          </a:p>
          <a:p>
            <a:pPr marL="36576" indent="0">
              <a:buNone/>
            </a:pPr>
            <a:r>
              <a:rPr lang="en-US" dirty="0" smtClean="0"/>
              <a:t>Michael Reeves, </a:t>
            </a:r>
            <a:r>
              <a:rPr lang="en-US" u="sng" dirty="0" smtClean="0"/>
              <a:t>The Unquenchable Flame</a:t>
            </a:r>
            <a:endParaRPr lang="en-US" u="sng" dirty="0"/>
          </a:p>
        </p:txBody>
      </p:sp>
      <p:pic>
        <p:nvPicPr>
          <p:cNvPr id="4098"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799" y="1752600"/>
            <a:ext cx="3095627" cy="3382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563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Persecution in France</a:t>
            </a:r>
            <a:endParaRPr lang="en-US" dirty="0"/>
          </a:p>
        </p:txBody>
      </p:sp>
      <p:sp>
        <p:nvSpPr>
          <p:cNvPr id="3" name="Content Placeholder 2"/>
          <p:cNvSpPr>
            <a:spLocks noGrp="1"/>
          </p:cNvSpPr>
          <p:nvPr>
            <p:ph idx="1"/>
          </p:nvPr>
        </p:nvSpPr>
        <p:spPr>
          <a:xfrm>
            <a:off x="4267200" y="1600200"/>
            <a:ext cx="4495800" cy="4525963"/>
          </a:xfrm>
        </p:spPr>
        <p:txBody>
          <a:bodyPr>
            <a:normAutofit fontScale="85000" lnSpcReduction="10000"/>
          </a:bodyPr>
          <a:lstStyle/>
          <a:p>
            <a:r>
              <a:rPr lang="en-US" dirty="0" smtClean="0"/>
              <a:t>King Francis I – moderate; initially protects those with reforming ideas</a:t>
            </a:r>
          </a:p>
          <a:p>
            <a:r>
              <a:rPr lang="en-US" dirty="0" smtClean="0"/>
              <a:t>1528 - decapitation of statue of Virgin Mary – persecution of protestants begins</a:t>
            </a:r>
          </a:p>
          <a:p>
            <a:r>
              <a:rPr lang="en-US" dirty="0" smtClean="0"/>
              <a:t>1534 – The Placard Campaign increases the heat on reformers</a:t>
            </a:r>
          </a:p>
          <a:p>
            <a:pPr lvl="1"/>
            <a:r>
              <a:rPr lang="en-US" dirty="0" smtClean="0"/>
              <a:t>Calvin flees to Basel, Switzerland with others</a:t>
            </a:r>
            <a:endParaRPr lang="en-US" dirty="0"/>
          </a:p>
        </p:txBody>
      </p:sp>
      <p:pic>
        <p:nvPicPr>
          <p:cNvPr id="5122" name="Picture 2" descr="Image result for King Francis 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777" y="1600200"/>
            <a:ext cx="3201865"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0335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792162"/>
          </a:xfrm>
        </p:spPr>
        <p:txBody>
          <a:bodyPr>
            <a:normAutofit fontScale="90000"/>
          </a:bodyPr>
          <a:lstStyle/>
          <a:p>
            <a:r>
              <a:rPr lang="en-US" dirty="0" smtClean="0"/>
              <a:t>The Road to Geneva</a:t>
            </a:r>
            <a:endParaRPr lang="en-US" dirty="0"/>
          </a:p>
        </p:txBody>
      </p:sp>
      <p:sp>
        <p:nvSpPr>
          <p:cNvPr id="3" name="Content Placeholder 2"/>
          <p:cNvSpPr>
            <a:spLocks noGrp="1"/>
          </p:cNvSpPr>
          <p:nvPr>
            <p:ph idx="1"/>
          </p:nvPr>
        </p:nvSpPr>
        <p:spPr>
          <a:xfrm>
            <a:off x="228600" y="1143000"/>
            <a:ext cx="4191000" cy="5334000"/>
          </a:xfrm>
        </p:spPr>
        <p:txBody>
          <a:bodyPr>
            <a:normAutofit fontScale="70000" lnSpcReduction="20000"/>
          </a:bodyPr>
          <a:lstStyle/>
          <a:p>
            <a:r>
              <a:rPr lang="en-US" dirty="0" smtClean="0"/>
              <a:t>In Basel (1535) – Calvin writes the first edition of </a:t>
            </a:r>
            <a:r>
              <a:rPr lang="en-US" u="sng" dirty="0" smtClean="0"/>
              <a:t>The Institutes of the Christian Religion</a:t>
            </a:r>
            <a:r>
              <a:rPr lang="en-US" dirty="0"/>
              <a:t> </a:t>
            </a:r>
            <a:r>
              <a:rPr lang="en-US" dirty="0" smtClean="0"/>
              <a:t>at the age of 26 – “basic instruction” in the essentials of Reformation theology – Apostles’ Creed</a:t>
            </a:r>
          </a:p>
          <a:p>
            <a:r>
              <a:rPr lang="en-US" dirty="0" smtClean="0"/>
              <a:t>Wants to go to Strasbourg, France to pursue studies in theology – blocked by a war on the way – takes detour through Geneva, Switzerland</a:t>
            </a:r>
          </a:p>
          <a:p>
            <a:r>
              <a:rPr lang="en-US" dirty="0" smtClean="0"/>
              <a:t>William </a:t>
            </a:r>
            <a:r>
              <a:rPr lang="en-US" dirty="0" err="1" smtClean="0"/>
              <a:t>Farel</a:t>
            </a:r>
            <a:r>
              <a:rPr lang="en-US" dirty="0" smtClean="0"/>
              <a:t> challenges Calvin to stay in Geneva to establish Reformed teaching – “May God condemn your repose, and the calm that you seek for study, if before such a great need you withdraw…”</a:t>
            </a:r>
          </a:p>
          <a:p>
            <a:endParaRPr lang="en-US" dirty="0" smtClean="0"/>
          </a:p>
          <a:p>
            <a:endParaRPr lang="en-US" dirty="0" smtClean="0"/>
          </a:p>
        </p:txBody>
      </p:sp>
      <p:pic>
        <p:nvPicPr>
          <p:cNvPr id="1028" name="Picture 4" descr="Image result for Institutes of the Christian Religion early editio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973" t="7669" r="5418" b="1911"/>
          <a:stretch/>
        </p:blipFill>
        <p:spPr bwMode="auto">
          <a:xfrm>
            <a:off x="4724400" y="1752600"/>
            <a:ext cx="3937619" cy="3925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128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62000"/>
            <a:ext cx="820664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068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normAutofit fontScale="90000"/>
          </a:bodyPr>
          <a:lstStyle/>
          <a:p>
            <a:r>
              <a:rPr lang="en-US" dirty="0" smtClean="0"/>
              <a:t>A Respite in Strasbourg</a:t>
            </a:r>
            <a:endParaRPr lang="en-US" dirty="0"/>
          </a:p>
        </p:txBody>
      </p:sp>
      <p:sp>
        <p:nvSpPr>
          <p:cNvPr id="3" name="Content Placeholder 2"/>
          <p:cNvSpPr>
            <a:spLocks noGrp="1"/>
          </p:cNvSpPr>
          <p:nvPr>
            <p:ph idx="1"/>
          </p:nvPr>
        </p:nvSpPr>
        <p:spPr>
          <a:xfrm>
            <a:off x="457200" y="1447800"/>
            <a:ext cx="4724400" cy="5105400"/>
          </a:xfrm>
        </p:spPr>
        <p:txBody>
          <a:bodyPr>
            <a:normAutofit fontScale="85000" lnSpcReduction="10000"/>
          </a:bodyPr>
          <a:lstStyle/>
          <a:p>
            <a:r>
              <a:rPr lang="en-US" dirty="0" smtClean="0"/>
              <a:t>Calvin’s and </a:t>
            </a:r>
            <a:r>
              <a:rPr lang="en-US" dirty="0" err="1" smtClean="0"/>
              <a:t>Farel’s</a:t>
            </a:r>
            <a:r>
              <a:rPr lang="en-US" dirty="0" smtClean="0"/>
              <a:t> reforms eventually alienate citizens and magistrates – asked to leave</a:t>
            </a:r>
          </a:p>
          <a:p>
            <a:r>
              <a:rPr lang="en-US" dirty="0" smtClean="0"/>
              <a:t>Calvin goes to Strasbourg – Martin </a:t>
            </a:r>
            <a:r>
              <a:rPr lang="en-US" dirty="0" err="1" smtClean="0"/>
              <a:t>Bucer</a:t>
            </a:r>
            <a:r>
              <a:rPr lang="en-US" dirty="0" smtClean="0"/>
              <a:t> persuades him to become pastor of French Protestant refugees</a:t>
            </a:r>
          </a:p>
          <a:p>
            <a:r>
              <a:rPr lang="en-US" dirty="0" smtClean="0"/>
              <a:t>Happiest period of Calvin’s life – teaching, preaching, writing; marries </a:t>
            </a:r>
            <a:r>
              <a:rPr lang="en-US" dirty="0" err="1" smtClean="0"/>
              <a:t>Idelette</a:t>
            </a:r>
            <a:r>
              <a:rPr lang="en-US" dirty="0" smtClean="0"/>
              <a:t>, a widow and former Anabaptist</a:t>
            </a:r>
            <a:endParaRPr lang="en-US" dirty="0"/>
          </a:p>
        </p:txBody>
      </p:sp>
      <p:pic>
        <p:nvPicPr>
          <p:cNvPr id="7170" name="Picture 2" descr="Image result for Strasbourg John Calv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1318" y="1700842"/>
            <a:ext cx="3268858"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072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792162"/>
          </a:xfrm>
        </p:spPr>
        <p:txBody>
          <a:bodyPr>
            <a:normAutofit fontScale="90000"/>
          </a:bodyPr>
          <a:lstStyle/>
          <a:p>
            <a:r>
              <a:rPr lang="en-US" dirty="0" smtClean="0"/>
              <a:t>Back to Geneva</a:t>
            </a:r>
            <a:endParaRPr lang="en-US" dirty="0"/>
          </a:p>
        </p:txBody>
      </p:sp>
      <p:sp>
        <p:nvSpPr>
          <p:cNvPr id="3" name="Content Placeholder 2"/>
          <p:cNvSpPr>
            <a:spLocks noGrp="1"/>
          </p:cNvSpPr>
          <p:nvPr>
            <p:ph idx="1"/>
          </p:nvPr>
        </p:nvSpPr>
        <p:spPr>
          <a:xfrm>
            <a:off x="4553309" y="1143000"/>
            <a:ext cx="4572000" cy="5486400"/>
          </a:xfrm>
        </p:spPr>
        <p:txBody>
          <a:bodyPr>
            <a:normAutofit fontScale="85000" lnSpcReduction="20000"/>
          </a:bodyPr>
          <a:lstStyle/>
          <a:p>
            <a:r>
              <a:rPr lang="en-US" dirty="0" smtClean="0"/>
              <a:t>1541 – Geneva, after a period of turmoil, pleads with Calvin to return and bring order to the church and city</a:t>
            </a:r>
          </a:p>
          <a:p>
            <a:r>
              <a:rPr lang="en-US" dirty="0" smtClean="0"/>
              <a:t>Calvin submits plans for reform to the city magistrates </a:t>
            </a:r>
          </a:p>
          <a:p>
            <a:pPr lvl="1"/>
            <a:r>
              <a:rPr lang="en-US" dirty="0" smtClean="0"/>
              <a:t>Sets up “consistory” – 5 pastors, 12 elders; also deacons to serve needs</a:t>
            </a:r>
          </a:p>
          <a:p>
            <a:pPr lvl="1"/>
            <a:r>
              <a:rPr lang="en-US" dirty="0" smtClean="0"/>
              <a:t>Disciplinary committee – oversaw the morals of the city – actions resented by many</a:t>
            </a:r>
          </a:p>
          <a:p>
            <a:pPr lvl="1"/>
            <a:r>
              <a:rPr lang="en-US" dirty="0" smtClean="0"/>
              <a:t>Many French Protestant refugees flock to Geneva</a:t>
            </a:r>
          </a:p>
        </p:txBody>
      </p:sp>
      <p:pic>
        <p:nvPicPr>
          <p:cNvPr id="8194" name="Picture 2" descr="Image result for Geneva John Calv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928" y="1828800"/>
            <a:ext cx="4038600" cy="4038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5968418"/>
      </p:ext>
    </p:extLst>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19218</TotalTime>
  <Words>911</Words>
  <Application>Microsoft Office PowerPoint</Application>
  <PresentationFormat>On-screen Show (4:3)</PresentationFormat>
  <Paragraphs>51</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Technic</vt:lpstr>
      <vt:lpstr>John calvin -  The Theologian of the reformation </vt:lpstr>
      <vt:lpstr>Beginnings</vt:lpstr>
      <vt:lpstr>PowerPoint Presentation</vt:lpstr>
      <vt:lpstr>PowerPoint Presentation</vt:lpstr>
      <vt:lpstr>Persecution in France</vt:lpstr>
      <vt:lpstr>The Road to Geneva</vt:lpstr>
      <vt:lpstr>PowerPoint Presentation</vt:lpstr>
      <vt:lpstr>A Respite in Strasbourg</vt:lpstr>
      <vt:lpstr>Back to Geneva</vt:lpstr>
      <vt:lpstr>The Servetus Incident</vt:lpstr>
      <vt:lpstr>The Geneva Academy</vt:lpstr>
      <vt:lpstr>End of Calvin’s Life</vt:lpstr>
      <vt:lpstr>Calvin’s Theology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Kiehl</dc:creator>
  <cp:lastModifiedBy>Dan Kiehl</cp:lastModifiedBy>
  <cp:revision>87</cp:revision>
  <dcterms:created xsi:type="dcterms:W3CDTF">2018-01-03T17:45:46Z</dcterms:created>
  <dcterms:modified xsi:type="dcterms:W3CDTF">2018-01-28T11:33:35Z</dcterms:modified>
</cp:coreProperties>
</file>