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60" r:id="rId5"/>
    <p:sldId id="259"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72187AD-2425-47FC-BA6F-196C1EB6DD07}" type="datetimeFigureOut">
              <a:rPr lang="en-US" smtClean="0"/>
              <a:t>1/5/2018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422A8DA-82C9-4178-A7E3-D8CBA26584B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2187AD-2425-47FC-BA6F-196C1EB6DD07}"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2A8DA-82C9-4178-A7E3-D8CBA26584B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2187AD-2425-47FC-BA6F-196C1EB6DD07}"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2A8DA-82C9-4178-A7E3-D8CBA26584B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2187AD-2425-47FC-BA6F-196C1EB6DD07}"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2A8DA-82C9-4178-A7E3-D8CBA26584B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72187AD-2425-47FC-BA6F-196C1EB6DD07}"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2A8DA-82C9-4178-A7E3-D8CBA26584B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72187AD-2425-47FC-BA6F-196C1EB6DD07}" type="datetimeFigureOut">
              <a:rPr lang="en-US" smtClean="0"/>
              <a:t>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22A8DA-82C9-4178-A7E3-D8CBA26584B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72187AD-2425-47FC-BA6F-196C1EB6DD07}" type="datetimeFigureOut">
              <a:rPr lang="en-US" smtClean="0"/>
              <a:t>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22A8DA-82C9-4178-A7E3-D8CBA26584B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272187AD-2425-47FC-BA6F-196C1EB6DD07}" type="datetimeFigureOut">
              <a:rPr lang="en-US" smtClean="0"/>
              <a:t>1/5/2018</a:t>
            </a:fld>
            <a:endParaRPr lang="en-US"/>
          </a:p>
        </p:txBody>
      </p:sp>
      <p:sp>
        <p:nvSpPr>
          <p:cNvPr id="8" name="Slide Number Placeholder 7"/>
          <p:cNvSpPr>
            <a:spLocks noGrp="1"/>
          </p:cNvSpPr>
          <p:nvPr>
            <p:ph type="sldNum" sz="quarter" idx="11"/>
          </p:nvPr>
        </p:nvSpPr>
        <p:spPr/>
        <p:txBody>
          <a:bodyPr/>
          <a:lstStyle/>
          <a:p>
            <a:fld id="{6422A8DA-82C9-4178-A7E3-D8CBA26584BE}"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187AD-2425-47FC-BA6F-196C1EB6DD07}" type="datetimeFigureOut">
              <a:rPr lang="en-US" smtClean="0"/>
              <a:t>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22A8DA-82C9-4178-A7E3-D8CBA26584B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72187AD-2425-47FC-BA6F-196C1EB6DD07}" type="datetimeFigureOut">
              <a:rPr lang="en-US" smtClean="0"/>
              <a:t>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6422A8DA-82C9-4178-A7E3-D8CBA26584B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272187AD-2425-47FC-BA6F-196C1EB6DD07}" type="datetimeFigureOut">
              <a:rPr lang="en-US" smtClean="0"/>
              <a:t>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22A8DA-82C9-4178-A7E3-D8CBA26584B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272187AD-2425-47FC-BA6F-196C1EB6DD07}" type="datetimeFigureOut">
              <a:rPr lang="en-US" smtClean="0"/>
              <a:t>1/5/2018</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6422A8DA-82C9-4178-A7E3-D8CBA26584BE}"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2743200"/>
            <a:ext cx="7495736" cy="2057400"/>
          </a:xfrm>
        </p:spPr>
        <p:txBody>
          <a:bodyPr/>
          <a:lstStyle/>
          <a:p>
            <a:pPr marL="182880" indent="0">
              <a:buNone/>
            </a:pPr>
            <a:r>
              <a:rPr lang="en-US" dirty="0" smtClean="0"/>
              <a:t>The Reformation of the Church</a:t>
            </a:r>
            <a:endParaRPr lang="en-US" dirty="0"/>
          </a:p>
        </p:txBody>
      </p:sp>
    </p:spTree>
    <p:extLst>
      <p:ext uri="{BB962C8B-B14F-4D97-AF65-F5344CB8AC3E}">
        <p14:creationId xmlns:p14="http://schemas.microsoft.com/office/powerpoint/2010/main" val="350458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0" y="609600"/>
            <a:ext cx="5029200" cy="5592763"/>
          </a:xfrm>
        </p:spPr>
        <p:txBody>
          <a:bodyPr>
            <a:normAutofit lnSpcReduction="10000"/>
          </a:bodyPr>
          <a:lstStyle/>
          <a:p>
            <a:r>
              <a:rPr lang="en-US" dirty="0" smtClean="0"/>
              <a:t>Erasmus (1466 - 1536)</a:t>
            </a:r>
          </a:p>
          <a:p>
            <a:pPr lvl="1"/>
            <a:r>
              <a:rPr lang="en-US" dirty="0" smtClean="0"/>
              <a:t>Scholar, priest, writer, satirist, critic of church &amp; state </a:t>
            </a:r>
          </a:p>
          <a:p>
            <a:pPr lvl="1"/>
            <a:r>
              <a:rPr lang="en-US" dirty="0" smtClean="0"/>
              <a:t>Very widely read throughout Europe</a:t>
            </a:r>
          </a:p>
          <a:p>
            <a:pPr lvl="1"/>
            <a:r>
              <a:rPr lang="en-US" dirty="0" smtClean="0"/>
              <a:t>Produced a new translation of the New Testament using manuscripts (addition to the Latin Vulgate used by the church)</a:t>
            </a:r>
          </a:p>
          <a:p>
            <a:pPr lvl="1"/>
            <a:r>
              <a:rPr lang="en-US" dirty="0" smtClean="0"/>
              <a:t>Rejected Luther’s theology and remained part of the Catholic Church</a:t>
            </a:r>
          </a:p>
          <a:p>
            <a:pPr lvl="1"/>
            <a:endParaRPr lang="en-US" dirty="0"/>
          </a:p>
        </p:txBody>
      </p:sp>
      <p:pic>
        <p:nvPicPr>
          <p:cNvPr id="9218" name="Picture 2" descr="Image result for erasm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64566"/>
            <a:ext cx="3123184"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437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458200" cy="3276600"/>
          </a:xfrm>
        </p:spPr>
        <p:txBody>
          <a:bodyPr>
            <a:normAutofit fontScale="77500" lnSpcReduction="20000"/>
          </a:bodyPr>
          <a:lstStyle/>
          <a:p>
            <a:pPr marL="36576" indent="0">
              <a:buNone/>
            </a:pPr>
            <a:r>
              <a:rPr lang="en-US" dirty="0" smtClean="0"/>
              <a:t>“Europe wanted reform, and was not expecting revolution.  </a:t>
            </a:r>
          </a:p>
          <a:p>
            <a:pPr marL="36576" indent="0">
              <a:buNone/>
            </a:pPr>
            <a:r>
              <a:rPr lang="en-US" dirty="0" smtClean="0"/>
              <a:t>Like Erasmus, many educated men would have preferred the Church to be ridiculed into good sense and efficiency and purity of life.  But a man who is holding property will not be mocked out of it… There was a celebrated saying of the sixteenth century:  ‘Erasmus laid the egg and Luther hatched it.’  It is certain, at least, that Erasmus alone would not, and could not, have hatched it.  He afterwards said that he would have written his books otherwise if he had foreseen what was coming.”             </a:t>
            </a:r>
          </a:p>
          <a:p>
            <a:pPr marL="36576" indent="0">
              <a:buNone/>
            </a:pPr>
            <a:r>
              <a:rPr lang="en-US" dirty="0"/>
              <a:t>	</a:t>
            </a:r>
            <a:r>
              <a:rPr lang="en-US" dirty="0" smtClean="0"/>
              <a:t>				               Owen Chadwick</a:t>
            </a:r>
            <a:endParaRPr lang="en-US" dirty="0"/>
          </a:p>
        </p:txBody>
      </p:sp>
      <p:pic>
        <p:nvPicPr>
          <p:cNvPr id="10244" name="Picture 4" descr="Image result for wildfire"/>
          <p:cNvPicPr>
            <a:picLocks noChangeAspect="1" noChangeArrowheads="1"/>
          </p:cNvPicPr>
          <p:nvPr/>
        </p:nvPicPr>
        <p:blipFill rotWithShape="1">
          <a:blip r:embed="rId2">
            <a:extLst>
              <a:ext uri="{28A0092B-C50C-407E-A947-70E740481C1C}">
                <a14:useLocalDpi xmlns:a14="http://schemas.microsoft.com/office/drawing/2010/main" val="0"/>
              </a:ext>
            </a:extLst>
          </a:blip>
          <a:srcRect t="22781" b="1537"/>
          <a:stretch/>
        </p:blipFill>
        <p:spPr bwMode="auto">
          <a:xfrm>
            <a:off x="1828800" y="3733800"/>
            <a:ext cx="5638800" cy="2845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440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only takes a spark…”</a:t>
            </a:r>
            <a:endParaRPr lang="en-US" dirty="0"/>
          </a:p>
        </p:txBody>
      </p:sp>
      <p:pic>
        <p:nvPicPr>
          <p:cNvPr id="1026" name="Picture 2" descr="Image result for Martin Luther wittenberg door the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890623"/>
            <a:ext cx="6400800" cy="3602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357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Conditions Ripe for </a:t>
            </a:r>
            <a:br>
              <a:rPr lang="en-US" dirty="0" smtClean="0"/>
            </a:br>
            <a:r>
              <a:rPr lang="en-US" dirty="0" smtClean="0"/>
              <a:t>a Wildfire Movement</a:t>
            </a:r>
            <a:endParaRPr lang="en-US" dirty="0"/>
          </a:p>
        </p:txBody>
      </p:sp>
      <p:sp>
        <p:nvSpPr>
          <p:cNvPr id="3" name="Content Placeholder 2"/>
          <p:cNvSpPr>
            <a:spLocks noGrp="1"/>
          </p:cNvSpPr>
          <p:nvPr>
            <p:ph idx="1"/>
          </p:nvPr>
        </p:nvSpPr>
        <p:spPr>
          <a:xfrm>
            <a:off x="152400" y="1790700"/>
            <a:ext cx="5029200" cy="4724400"/>
          </a:xfrm>
        </p:spPr>
        <p:txBody>
          <a:bodyPr>
            <a:normAutofit fontScale="85000" lnSpcReduction="20000"/>
          </a:bodyPr>
          <a:lstStyle/>
          <a:p>
            <a:r>
              <a:rPr lang="en-US" dirty="0" smtClean="0"/>
              <a:t>Corruption in Church Leadership:</a:t>
            </a:r>
          </a:p>
          <a:p>
            <a:pPr lvl="1"/>
            <a:r>
              <a:rPr lang="en-US" dirty="0" smtClean="0"/>
              <a:t>Untrained Priests</a:t>
            </a:r>
          </a:p>
          <a:p>
            <a:pPr lvl="1"/>
            <a:r>
              <a:rPr lang="en-US" dirty="0" smtClean="0"/>
              <a:t>Immoral Priests</a:t>
            </a:r>
          </a:p>
          <a:p>
            <a:pPr lvl="1"/>
            <a:r>
              <a:rPr lang="en-US" dirty="0" smtClean="0"/>
              <a:t>Simony</a:t>
            </a:r>
          </a:p>
          <a:p>
            <a:pPr lvl="1"/>
            <a:r>
              <a:rPr lang="en-US" dirty="0" smtClean="0"/>
              <a:t>Pluralism</a:t>
            </a:r>
          </a:p>
          <a:p>
            <a:pPr lvl="1"/>
            <a:r>
              <a:rPr lang="en-US" dirty="0" smtClean="0"/>
              <a:t>Absenteeism</a:t>
            </a:r>
          </a:p>
          <a:p>
            <a:pPr lvl="1"/>
            <a:r>
              <a:rPr lang="en-US" dirty="0" smtClean="0"/>
              <a:t>“Right of Clergy”</a:t>
            </a:r>
          </a:p>
          <a:p>
            <a:pPr lvl="1"/>
            <a:endParaRPr lang="en-US" dirty="0"/>
          </a:p>
          <a:p>
            <a:pPr lvl="1"/>
            <a:endParaRPr lang="en-US" dirty="0" smtClean="0"/>
          </a:p>
          <a:p>
            <a:pPr marL="448056" lvl="1" indent="0">
              <a:buNone/>
            </a:pPr>
            <a:r>
              <a:rPr lang="en-US" dirty="0" smtClean="0"/>
              <a:t>Erasmus (1502) – “…a layperson is insulted unpardonably if he is called a cleric, priest, or monk.”</a:t>
            </a:r>
          </a:p>
        </p:txBody>
      </p:sp>
      <p:pic>
        <p:nvPicPr>
          <p:cNvPr id="2050" name="Picture 2" descr="Image result for us forest service &quot;fire danger high&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133600"/>
            <a:ext cx="3708562" cy="3661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407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5486400" cy="6096000"/>
          </a:xfrm>
        </p:spPr>
        <p:txBody>
          <a:bodyPr>
            <a:normAutofit fontScale="85000" lnSpcReduction="10000"/>
          </a:bodyPr>
          <a:lstStyle/>
          <a:p>
            <a:r>
              <a:rPr lang="en-US" dirty="0" smtClean="0"/>
              <a:t>Corruption of Worship and Service:</a:t>
            </a:r>
          </a:p>
          <a:p>
            <a:pPr lvl="1"/>
            <a:r>
              <a:rPr lang="en-US" dirty="0" smtClean="0"/>
              <a:t>Latin Mass</a:t>
            </a:r>
          </a:p>
          <a:p>
            <a:pPr lvl="1"/>
            <a:r>
              <a:rPr lang="en-US" dirty="0" smtClean="0"/>
              <a:t>Veneration of Mary &amp; the saints</a:t>
            </a:r>
          </a:p>
          <a:p>
            <a:pPr lvl="1"/>
            <a:r>
              <a:rPr lang="en-US" dirty="0" smtClean="0"/>
              <a:t>Purgatory &amp; the “Treasury of Merit”</a:t>
            </a:r>
          </a:p>
          <a:p>
            <a:pPr lvl="1"/>
            <a:r>
              <a:rPr lang="en-US" dirty="0" smtClean="0"/>
              <a:t>Confession &amp; penance</a:t>
            </a:r>
          </a:p>
          <a:p>
            <a:pPr lvl="1"/>
            <a:r>
              <a:rPr lang="en-US" dirty="0" smtClean="0"/>
              <a:t>Dispensations</a:t>
            </a:r>
          </a:p>
          <a:p>
            <a:pPr lvl="1"/>
            <a:r>
              <a:rPr lang="en-US" dirty="0" smtClean="0"/>
              <a:t>Indulgences</a:t>
            </a:r>
          </a:p>
          <a:p>
            <a:pPr lvl="1"/>
            <a:r>
              <a:rPr lang="en-US" dirty="0" smtClean="0"/>
              <a:t>Relics </a:t>
            </a:r>
          </a:p>
          <a:p>
            <a:pPr lvl="1"/>
            <a:endParaRPr lang="en-US" dirty="0"/>
          </a:p>
          <a:p>
            <a:pPr lvl="1"/>
            <a:endParaRPr lang="en-US" dirty="0" smtClean="0"/>
          </a:p>
          <a:p>
            <a:pPr marL="448056" lvl="1" indent="0">
              <a:buNone/>
            </a:pPr>
            <a:r>
              <a:rPr lang="en-US" dirty="0" smtClean="0"/>
              <a:t>Owen Chadwick:  “When churchmen spoke of reformation, they were almost always thinking of administrative, legal, or moral reformation; hardly ever of doctrinal reformation.”</a:t>
            </a:r>
          </a:p>
          <a:p>
            <a:pPr lvl="1"/>
            <a:endParaRPr lang="en-US" dirty="0"/>
          </a:p>
        </p:txBody>
      </p:sp>
      <p:pic>
        <p:nvPicPr>
          <p:cNvPr id="3074" name="Picture 2" descr="https://upload.wikimedia.org/wikipedia/commons/5/52/Heiliger_Nagel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685800"/>
            <a:ext cx="2667000" cy="5553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121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458200" cy="3276600"/>
          </a:xfrm>
        </p:spPr>
        <p:txBody>
          <a:bodyPr>
            <a:normAutofit fontScale="92500" lnSpcReduction="10000"/>
          </a:bodyPr>
          <a:lstStyle/>
          <a:p>
            <a:r>
              <a:rPr lang="en-US" dirty="0" smtClean="0"/>
              <a:t>Chaos in the Papacy:</a:t>
            </a:r>
          </a:p>
          <a:p>
            <a:pPr lvl="1"/>
            <a:r>
              <a:rPr lang="en-US" dirty="0" smtClean="0"/>
              <a:t>1054 AD – split with Orthodox Church</a:t>
            </a:r>
          </a:p>
          <a:p>
            <a:pPr lvl="1"/>
            <a:r>
              <a:rPr lang="en-US" dirty="0" smtClean="0"/>
              <a:t>Late 1300’s – three popes at once – resolved in 1418</a:t>
            </a:r>
          </a:p>
          <a:p>
            <a:pPr lvl="1"/>
            <a:r>
              <a:rPr lang="en-US" dirty="0" smtClean="0"/>
              <a:t>The decay and rebuilding of Rome</a:t>
            </a:r>
          </a:p>
          <a:p>
            <a:pPr lvl="1"/>
            <a:r>
              <a:rPr lang="en-US" dirty="0" smtClean="0"/>
              <a:t>The partying pope, the war-mongering pope, the agnostic pope</a:t>
            </a:r>
          </a:p>
          <a:p>
            <a:pPr lvl="1"/>
            <a:r>
              <a:rPr lang="en-US" dirty="0" smtClean="0"/>
              <a:t>Debunking of “The Donation of Constantine”</a:t>
            </a:r>
          </a:p>
          <a:p>
            <a:pPr lvl="1"/>
            <a:r>
              <a:rPr lang="en-US" dirty="0"/>
              <a:t>Conflict between popes and cardinals </a:t>
            </a:r>
          </a:p>
          <a:p>
            <a:pPr lvl="1"/>
            <a:endParaRPr lang="en-US" dirty="0" smtClean="0"/>
          </a:p>
        </p:txBody>
      </p:sp>
      <p:pic>
        <p:nvPicPr>
          <p:cNvPr id="4098" name="Picture 2" descr="Image result for St. Peter's R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810000"/>
            <a:ext cx="5334000" cy="2783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921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5029200" cy="6172200"/>
          </a:xfrm>
        </p:spPr>
        <p:txBody>
          <a:bodyPr>
            <a:normAutofit fontScale="92500" lnSpcReduction="10000"/>
          </a:bodyPr>
          <a:lstStyle/>
          <a:p>
            <a:r>
              <a:rPr lang="en-US" dirty="0" smtClean="0"/>
              <a:t>Changes in the Broader Culture:</a:t>
            </a:r>
          </a:p>
          <a:p>
            <a:pPr lvl="1"/>
            <a:r>
              <a:rPr lang="en-US" dirty="0"/>
              <a:t>The decline of “Christendom</a:t>
            </a:r>
            <a:r>
              <a:rPr lang="en-US" dirty="0" smtClean="0"/>
              <a:t>” &amp; </a:t>
            </a:r>
            <a:r>
              <a:rPr lang="en-US" dirty="0"/>
              <a:t>papal power over the state, and the rise of </a:t>
            </a:r>
            <a:r>
              <a:rPr lang="en-US" dirty="0" smtClean="0"/>
              <a:t>nationalism &amp; the </a:t>
            </a:r>
            <a:r>
              <a:rPr lang="en-US" dirty="0"/>
              <a:t>power of </a:t>
            </a:r>
            <a:r>
              <a:rPr lang="en-US" dirty="0" smtClean="0"/>
              <a:t>kings</a:t>
            </a:r>
          </a:p>
          <a:p>
            <a:pPr lvl="2"/>
            <a:r>
              <a:rPr lang="en-US" dirty="0" smtClean="0"/>
              <a:t>Reformers often looked to civil government for help against the power of Rome</a:t>
            </a:r>
          </a:p>
          <a:p>
            <a:pPr lvl="1"/>
            <a:r>
              <a:rPr lang="en-US" dirty="0" smtClean="0"/>
              <a:t>The Renaissance &amp; humanism</a:t>
            </a:r>
          </a:p>
          <a:p>
            <a:pPr lvl="2"/>
            <a:r>
              <a:rPr lang="en-US" dirty="0" smtClean="0"/>
              <a:t>Rediscovery of Classical (Greek/Roman) architecture, literature, philosophy, art</a:t>
            </a:r>
          </a:p>
          <a:p>
            <a:pPr lvl="1"/>
            <a:r>
              <a:rPr lang="en-US" dirty="0" smtClean="0"/>
              <a:t>Greater commerce and wealth</a:t>
            </a:r>
          </a:p>
          <a:p>
            <a:pPr lvl="1"/>
            <a:r>
              <a:rPr lang="en-US" dirty="0" smtClean="0"/>
              <a:t>The printing press (1450) &amp; “broadsides”</a:t>
            </a:r>
            <a:endParaRPr lang="en-US" dirty="0"/>
          </a:p>
        </p:txBody>
      </p:sp>
      <p:pic>
        <p:nvPicPr>
          <p:cNvPr id="512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600200"/>
            <a:ext cx="26479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813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001000" cy="1143000"/>
          </a:xfrm>
        </p:spPr>
        <p:txBody>
          <a:bodyPr>
            <a:normAutofit fontScale="90000"/>
          </a:bodyPr>
          <a:lstStyle/>
          <a:p>
            <a:r>
              <a:rPr lang="en-US" b="1" dirty="0" smtClean="0"/>
              <a:t>Forerunners of the Reformation</a:t>
            </a:r>
            <a:endParaRPr lang="en-US" b="1" dirty="0"/>
          </a:p>
        </p:txBody>
      </p:sp>
      <p:sp>
        <p:nvSpPr>
          <p:cNvPr id="3" name="Content Placeholder 2"/>
          <p:cNvSpPr>
            <a:spLocks noGrp="1"/>
          </p:cNvSpPr>
          <p:nvPr>
            <p:ph idx="1"/>
          </p:nvPr>
        </p:nvSpPr>
        <p:spPr>
          <a:xfrm>
            <a:off x="304800" y="1295400"/>
            <a:ext cx="5486400" cy="5257800"/>
          </a:xfrm>
        </p:spPr>
        <p:txBody>
          <a:bodyPr>
            <a:normAutofit fontScale="85000" lnSpcReduction="10000"/>
          </a:bodyPr>
          <a:lstStyle/>
          <a:p>
            <a:pPr marL="420624" lvl="1" indent="-384048">
              <a:buSzPct val="80000"/>
              <a:buFont typeface="Wingdings 2"/>
              <a:buChar char=""/>
            </a:pPr>
            <a:r>
              <a:rPr lang="en-US" dirty="0" smtClean="0"/>
              <a:t>Waldensians – started in 1173 - </a:t>
            </a:r>
            <a:r>
              <a:rPr lang="en-US" dirty="0"/>
              <a:t>Lyons, </a:t>
            </a:r>
            <a:r>
              <a:rPr lang="en-US" dirty="0" smtClean="0"/>
              <a:t>France</a:t>
            </a:r>
          </a:p>
          <a:p>
            <a:pPr lvl="1"/>
            <a:r>
              <a:rPr lang="en-US" dirty="0" smtClean="0"/>
              <a:t>Rejected the papacy, transubstantiation, purgatory</a:t>
            </a:r>
          </a:p>
          <a:p>
            <a:r>
              <a:rPr lang="en-US" dirty="0" smtClean="0"/>
              <a:t>John Wycliffe (1320’s – 1384)</a:t>
            </a:r>
          </a:p>
          <a:p>
            <a:pPr lvl="1"/>
            <a:r>
              <a:rPr lang="en-US" dirty="0" smtClean="0"/>
              <a:t>Priest, scholar, writer – Oxford, England</a:t>
            </a:r>
          </a:p>
          <a:p>
            <a:pPr lvl="1"/>
            <a:r>
              <a:rPr lang="en-US" dirty="0" smtClean="0"/>
              <a:t>Bible is the supreme authority, not the Pope</a:t>
            </a:r>
          </a:p>
          <a:p>
            <a:pPr lvl="1"/>
            <a:r>
              <a:rPr lang="en-US" dirty="0" smtClean="0"/>
              <a:t>Rejected transubstantiation </a:t>
            </a:r>
          </a:p>
          <a:p>
            <a:pPr lvl="1"/>
            <a:r>
              <a:rPr lang="en-US" dirty="0" smtClean="0"/>
              <a:t>Had Latin Vulgate translated into English</a:t>
            </a:r>
          </a:p>
          <a:p>
            <a:pPr lvl="1"/>
            <a:r>
              <a:rPr lang="en-US" dirty="0" smtClean="0"/>
              <a:t>Died before condemned as a heretic</a:t>
            </a:r>
          </a:p>
          <a:p>
            <a:pPr lvl="1"/>
            <a:r>
              <a:rPr lang="en-US" dirty="0" smtClean="0"/>
              <a:t>Followers called “Lollards” – secret Bible studies</a:t>
            </a:r>
            <a:endParaRPr lang="en-US" dirty="0"/>
          </a:p>
        </p:txBody>
      </p:sp>
      <p:pic>
        <p:nvPicPr>
          <p:cNvPr id="6146" name="Picture 2" descr="Image result for John Wycliff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21253" y="1905000"/>
            <a:ext cx="2795953"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819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4800" y="581406"/>
            <a:ext cx="4953000" cy="5943600"/>
          </a:xfrm>
        </p:spPr>
        <p:txBody>
          <a:bodyPr>
            <a:normAutofit fontScale="92500" lnSpcReduction="20000"/>
          </a:bodyPr>
          <a:lstStyle/>
          <a:p>
            <a:r>
              <a:rPr lang="en-US" dirty="0" smtClean="0"/>
              <a:t>Jan Hus (1369 - 1415)</a:t>
            </a:r>
          </a:p>
          <a:p>
            <a:pPr lvl="1"/>
            <a:r>
              <a:rPr lang="en-US" dirty="0" smtClean="0"/>
              <a:t>Priest, scholar, university rector – Prague, Bohemia (Czech Republic)</a:t>
            </a:r>
          </a:p>
          <a:p>
            <a:pPr lvl="1"/>
            <a:r>
              <a:rPr lang="en-US" dirty="0" smtClean="0"/>
              <a:t>Heard students of Wycliffe and championed his teachings in Bohemia</a:t>
            </a:r>
          </a:p>
          <a:p>
            <a:pPr lvl="1"/>
            <a:r>
              <a:rPr lang="en-US" dirty="0" smtClean="0"/>
              <a:t>Excommunicated and martyred</a:t>
            </a:r>
          </a:p>
          <a:p>
            <a:pPr lvl="1"/>
            <a:r>
              <a:rPr lang="en-US" dirty="0" smtClean="0"/>
              <a:t>Followers known as “</a:t>
            </a:r>
            <a:r>
              <a:rPr lang="en-US" dirty="0" err="1" smtClean="0"/>
              <a:t>Hussites</a:t>
            </a:r>
            <a:r>
              <a:rPr lang="en-US" dirty="0" smtClean="0"/>
              <a:t>” - won religious freedom against papal crusades</a:t>
            </a:r>
          </a:p>
          <a:p>
            <a:pPr lvl="1"/>
            <a:r>
              <a:rPr lang="en-US" dirty="0" smtClean="0"/>
              <a:t>“You may roast this goose, but a hundred years from now a swan will arise whose singing you will not be able to silence.”</a:t>
            </a:r>
            <a:endParaRPr lang="en-US" dirty="0"/>
          </a:p>
        </p:txBody>
      </p:sp>
      <p:pic>
        <p:nvPicPr>
          <p:cNvPr id="7170" name="Picture 2" descr="Image result for Jan H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385" y="1828800"/>
            <a:ext cx="3200400" cy="3296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673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4800600" cy="5592763"/>
          </a:xfrm>
        </p:spPr>
        <p:txBody>
          <a:bodyPr>
            <a:normAutofit/>
          </a:bodyPr>
          <a:lstStyle/>
          <a:p>
            <a:r>
              <a:rPr lang="en-US" dirty="0" smtClean="0"/>
              <a:t>Savonarola (1452 – 1498)</a:t>
            </a:r>
          </a:p>
          <a:p>
            <a:pPr lvl="1"/>
            <a:r>
              <a:rPr lang="en-US" dirty="0" smtClean="0"/>
              <a:t>Dominican friar, preacher in Florence, Italy</a:t>
            </a:r>
          </a:p>
          <a:p>
            <a:pPr lvl="1"/>
            <a:r>
              <a:rPr lang="en-US" dirty="0" smtClean="0"/>
              <a:t>Called for reform and renewal; denounced corruption in the church; led city-wide revival and destruction of secular art; defied pope’s authority</a:t>
            </a:r>
          </a:p>
          <a:p>
            <a:pPr lvl="1"/>
            <a:r>
              <a:rPr lang="en-US" dirty="0" smtClean="0"/>
              <a:t>Excommunicated; hanged by civil authorities</a:t>
            </a:r>
            <a:endParaRPr lang="en-US" dirty="0"/>
          </a:p>
        </p:txBody>
      </p:sp>
      <p:pic>
        <p:nvPicPr>
          <p:cNvPr id="8194" name="Picture 2" descr="Image result for Savonaro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066800"/>
            <a:ext cx="357737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627865"/>
      </p:ext>
    </p:extLst>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2562</TotalTime>
  <Words>590</Words>
  <Application>Microsoft Office PowerPoint</Application>
  <PresentationFormat>On-screen Show (4:3)</PresentationFormat>
  <Paragraphs>66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Technic</vt:lpstr>
      <vt:lpstr>The Reformation of the Church</vt:lpstr>
      <vt:lpstr>“It only takes a spark…”</vt:lpstr>
      <vt:lpstr>Conditions Ripe for  a Wildfire Movement</vt:lpstr>
      <vt:lpstr>PowerPoint Presentation</vt:lpstr>
      <vt:lpstr>PowerPoint Presentation</vt:lpstr>
      <vt:lpstr>PowerPoint Presentation</vt:lpstr>
      <vt:lpstr>Forerunners of the Reformation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Kiehl</dc:creator>
  <cp:lastModifiedBy>Dan Kiehl</cp:lastModifiedBy>
  <cp:revision>25</cp:revision>
  <dcterms:created xsi:type="dcterms:W3CDTF">2018-01-03T17:45:46Z</dcterms:created>
  <dcterms:modified xsi:type="dcterms:W3CDTF">2018-01-07T11:55:55Z</dcterms:modified>
</cp:coreProperties>
</file>