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8"/>
  </p:notesMasterIdLst>
  <p:sldIdLst>
    <p:sldId id="256" r:id="rId2"/>
    <p:sldId id="334" r:id="rId3"/>
    <p:sldId id="335" r:id="rId4"/>
    <p:sldId id="336" r:id="rId5"/>
    <p:sldId id="337" r:id="rId6"/>
    <p:sldId id="338" r:id="rId7"/>
    <p:sldId id="339" r:id="rId8"/>
    <p:sldId id="327" r:id="rId9"/>
    <p:sldId id="328" r:id="rId10"/>
    <p:sldId id="340" r:id="rId11"/>
    <p:sldId id="316" r:id="rId12"/>
    <p:sldId id="352" r:id="rId13"/>
    <p:sldId id="351" r:id="rId14"/>
    <p:sldId id="353" r:id="rId15"/>
    <p:sldId id="343" r:id="rId16"/>
    <p:sldId id="354" r:id="rId17"/>
    <p:sldId id="355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7" r:id="rId26"/>
    <p:sldId id="35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7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E95B1-348C-4EC2-9E85-A423A8F31738}" type="datetimeFigureOut">
              <a:rPr lang="en-US" smtClean="0"/>
              <a:t>7/23/2017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DC41E-C272-4CE5-A1CD-00611C7A0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4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1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0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807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77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04950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700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6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3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4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6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1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8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8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89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35" y="2733709"/>
            <a:ext cx="9085467" cy="1373070"/>
          </a:xfrm>
        </p:spPr>
        <p:txBody>
          <a:bodyPr/>
          <a:lstStyle/>
          <a:p>
            <a:r>
              <a:rPr lang="en-US" sz="4800" dirty="0" smtClean="0"/>
              <a:t>Building Project, Budget &amp; Finance Update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23, 2017</a:t>
            </a:r>
          </a:p>
          <a:p>
            <a:endParaRPr lang="en-US" dirty="0"/>
          </a:p>
        </p:txBody>
      </p:sp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" y="0"/>
            <a:ext cx="11807742" cy="25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Property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377953"/>
            <a:ext cx="8615082" cy="4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54" y="636494"/>
            <a:ext cx="10196528" cy="1197672"/>
          </a:xfrm>
        </p:spPr>
        <p:txBody>
          <a:bodyPr>
            <a:normAutofit/>
          </a:bodyPr>
          <a:lstStyle/>
          <a:p>
            <a:r>
              <a:rPr lang="en-US" dirty="0" smtClean="0"/>
              <a:t>Project </a:t>
            </a:r>
            <a:br>
              <a:rPr lang="en-US" dirty="0" smtClean="0"/>
            </a:br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962" y="2336872"/>
            <a:ext cx="2423605" cy="4224183"/>
          </a:xfrm>
        </p:spPr>
        <p:txBody>
          <a:bodyPr>
            <a:normAutofit/>
          </a:bodyPr>
          <a:lstStyle/>
          <a:p>
            <a:r>
              <a:rPr lang="en-US" dirty="0"/>
              <a:t>Gathering Space </a:t>
            </a:r>
            <a:r>
              <a:rPr lang="en-US" dirty="0" smtClean="0"/>
              <a:t>(kitchen)</a:t>
            </a:r>
          </a:p>
          <a:p>
            <a:r>
              <a:rPr lang="en-US" dirty="0" smtClean="0"/>
              <a:t>Classrooms</a:t>
            </a:r>
          </a:p>
          <a:p>
            <a:r>
              <a:rPr lang="en-US" dirty="0" smtClean="0"/>
              <a:t>Bathrooms</a:t>
            </a:r>
          </a:p>
          <a:p>
            <a:r>
              <a:rPr lang="en-US" dirty="0" smtClean="0"/>
              <a:t>Nursery</a:t>
            </a:r>
          </a:p>
          <a:p>
            <a:r>
              <a:rPr lang="en-US" dirty="0" smtClean="0"/>
              <a:t>Minor Sanctuary Improvements </a:t>
            </a:r>
          </a:p>
          <a:p>
            <a:r>
              <a:rPr lang="en-US" dirty="0"/>
              <a:t>New </a:t>
            </a:r>
            <a:r>
              <a:rPr lang="en-US" dirty="0" smtClean="0"/>
              <a:t>Entranceway</a:t>
            </a:r>
          </a:p>
          <a:p>
            <a:r>
              <a:rPr lang="en-US" dirty="0" smtClean="0"/>
              <a:t>Offices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318455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Project Scope</a:t>
            </a:r>
            <a:br>
              <a:rPr lang="en-US" dirty="0"/>
            </a:br>
            <a:r>
              <a:rPr lang="en-US" sz="2200" dirty="0">
                <a:solidFill>
                  <a:schemeClr val="tx1"/>
                </a:solidFill>
              </a:rPr>
              <a:t>“A finished building.”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75" y="1953087"/>
            <a:ext cx="3015877" cy="5122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Congregational Feedback</a:t>
            </a:r>
          </a:p>
          <a:p>
            <a:r>
              <a:rPr lang="en-US" dirty="0" smtClean="0"/>
              <a:t>Gathering Space </a:t>
            </a:r>
          </a:p>
          <a:p>
            <a:r>
              <a:rPr lang="en-US" dirty="0" smtClean="0"/>
              <a:t>New Entranceway</a:t>
            </a:r>
          </a:p>
          <a:p>
            <a:r>
              <a:rPr lang="en-US" dirty="0" smtClean="0"/>
              <a:t>New Kitchen</a:t>
            </a:r>
          </a:p>
          <a:p>
            <a:r>
              <a:rPr lang="en-US" dirty="0" smtClean="0"/>
              <a:t>12 Classrooms</a:t>
            </a:r>
          </a:p>
          <a:p>
            <a:r>
              <a:rPr lang="en-US" dirty="0" smtClean="0"/>
              <a:t>Larger Nursery (26%)</a:t>
            </a:r>
          </a:p>
          <a:p>
            <a:r>
              <a:rPr lang="en-US" dirty="0" smtClean="0"/>
              <a:t>Sanctuary Improvements </a:t>
            </a:r>
          </a:p>
          <a:p>
            <a:r>
              <a:rPr lang="en-US" dirty="0" smtClean="0"/>
              <a:t>Offices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Project </a:t>
            </a:r>
            <a:r>
              <a:rPr lang="en-US" smtClean="0"/>
              <a:t>Cost </a:t>
            </a:r>
            <a:r>
              <a:rPr lang="en-US" smtClean="0"/>
              <a:t>$</a:t>
            </a:r>
            <a:r>
              <a:rPr lang="en-US"/>
              <a:t>3</a:t>
            </a:r>
            <a:r>
              <a:rPr lang="en-US" smtClean="0"/>
              <a:t> </a:t>
            </a:r>
            <a:r>
              <a:rPr lang="en-US" dirty="0" smtClean="0"/>
              <a:t>Million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8" name="new rendering church.png" descr="new rendering chu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4553" y="0"/>
            <a:ext cx="9007447" cy="68580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27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294938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Reduce Scope &amp;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76" y="2283085"/>
            <a:ext cx="2780712" cy="3599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Offices (relocate or rent)</a:t>
            </a:r>
          </a:p>
          <a:p>
            <a:r>
              <a:rPr lang="en-US" dirty="0" smtClean="0"/>
              <a:t>No Adjustments to Kitchen or Sanctuary</a:t>
            </a:r>
          </a:p>
          <a:p>
            <a:r>
              <a:rPr lang="en-US" dirty="0" smtClean="0"/>
              <a:t>Minimal </a:t>
            </a:r>
            <a:r>
              <a:rPr lang="en-US" dirty="0"/>
              <a:t>Adjustments to </a:t>
            </a:r>
            <a:r>
              <a:rPr lang="en-US" dirty="0" smtClean="0"/>
              <a:t>Gathering Space &amp; Entranceway</a:t>
            </a:r>
          </a:p>
          <a:p>
            <a:r>
              <a:rPr lang="en-US" dirty="0" smtClean="0"/>
              <a:t>Budget Points: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$1.75M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$2.25M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$2.5M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8" y="609600"/>
            <a:ext cx="9242612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2949388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Reduce Scope &amp;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76" y="1811045"/>
            <a:ext cx="4873840" cy="4071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Eliminate Offices </a:t>
            </a:r>
            <a:r>
              <a:rPr lang="en-US" sz="1600" dirty="0" smtClean="0"/>
              <a:t>($275,000 Savings)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Less Classrooms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Rental Cost </a:t>
            </a:r>
            <a:r>
              <a:rPr lang="en-US" sz="1600" dirty="0" smtClean="0"/>
              <a:t>($1,650 Month)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$19,800 Year &amp; $99,000 (5 Years)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Project Cost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3-5% Increase Project Cost Annually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$44,000-76,000 Increase (5 Years)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$350,000 (5 Years)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Challenges for Staff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16" y="2024645"/>
            <a:ext cx="7149483" cy="48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523784"/>
            <a:ext cx="4184340" cy="10653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Final Project Scope</a:t>
            </a:r>
            <a:br>
              <a:rPr lang="en-US" dirty="0" smtClean="0"/>
            </a:br>
            <a:r>
              <a:rPr lang="en-US" sz="2200" dirty="0">
                <a:solidFill>
                  <a:schemeClr val="tx1"/>
                </a:solidFill>
              </a:rPr>
              <a:t>“A finished building.”</a:t>
            </a:r>
            <a:r>
              <a:rPr lang="en-US" sz="22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13390"/>
            <a:ext cx="3870663" cy="4847665"/>
          </a:xfrm>
        </p:spPr>
        <p:txBody>
          <a:bodyPr>
            <a:normAutofit/>
          </a:bodyPr>
          <a:lstStyle/>
          <a:p>
            <a:r>
              <a:rPr lang="en-US" dirty="0" smtClean="0"/>
              <a:t>Reusing Existing Mechanical Space </a:t>
            </a:r>
          </a:p>
          <a:p>
            <a:r>
              <a:rPr lang="en-US" dirty="0" smtClean="0"/>
              <a:t>Stacking Bathrooms</a:t>
            </a:r>
          </a:p>
          <a:p>
            <a:r>
              <a:rPr lang="en-US" dirty="0" smtClean="0"/>
              <a:t>Reducing Classrooms to 11</a:t>
            </a:r>
          </a:p>
          <a:p>
            <a:r>
              <a:rPr lang="en-US" dirty="0" smtClean="0"/>
              <a:t>Removing Nursery Bathroom </a:t>
            </a:r>
          </a:p>
          <a:p>
            <a:r>
              <a:rPr lang="en-US" dirty="0" smtClean="0"/>
              <a:t>Reducing Lobby Doorways </a:t>
            </a:r>
          </a:p>
          <a:p>
            <a:r>
              <a:rPr lang="en-US" dirty="0" smtClean="0"/>
              <a:t>Finishes (flooring)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-79898"/>
            <a:ext cx="8007659" cy="69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523784"/>
            <a:ext cx="4184340" cy="10653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Final Project Scope</a:t>
            </a:r>
            <a:br>
              <a:rPr lang="en-US" dirty="0" smtClean="0"/>
            </a:br>
            <a:r>
              <a:rPr lang="en-US" sz="2200" dirty="0">
                <a:solidFill>
                  <a:schemeClr val="tx1"/>
                </a:solidFill>
              </a:rPr>
              <a:t>“A finished building.”</a:t>
            </a:r>
            <a:r>
              <a:rPr lang="en-US" sz="22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13390"/>
            <a:ext cx="3870663" cy="5051394"/>
          </a:xfrm>
        </p:spPr>
        <p:txBody>
          <a:bodyPr>
            <a:normAutofit/>
          </a:bodyPr>
          <a:lstStyle/>
          <a:p>
            <a:r>
              <a:rPr lang="en-US" dirty="0" smtClean="0"/>
              <a:t>Gathering Space</a:t>
            </a:r>
          </a:p>
          <a:p>
            <a:r>
              <a:rPr lang="en-US" dirty="0"/>
              <a:t>New </a:t>
            </a:r>
            <a:r>
              <a:rPr lang="en-US" dirty="0" smtClean="0"/>
              <a:t>Entranceway</a:t>
            </a:r>
          </a:p>
          <a:p>
            <a:r>
              <a:rPr lang="en-US" dirty="0" smtClean="0"/>
              <a:t>New Kitchen</a:t>
            </a:r>
          </a:p>
          <a:p>
            <a:r>
              <a:rPr lang="en-US" dirty="0" smtClean="0"/>
              <a:t>Offices</a:t>
            </a:r>
          </a:p>
          <a:p>
            <a:r>
              <a:rPr lang="en-US" dirty="0" smtClean="0"/>
              <a:t>Sanctuary Improvements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Relocating the Exterior Walls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Adding Windows-Exterior Walls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Demolishing Interior Walls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New Flooring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Improved Lighting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sz="1800" dirty="0" smtClean="0"/>
              <a:t>Project Cost $2.5 Million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-79898"/>
            <a:ext cx="8007659" cy="69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523784"/>
            <a:ext cx="4184340" cy="10653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/>
              <a:t>Next Step?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32" y="1589104"/>
            <a:ext cx="3764132" cy="51756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Recommended by Officers (Elders &amp; Deacons)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 smtClean="0"/>
              <a:t>Larger Long-Term Mortgage</a:t>
            </a:r>
          </a:p>
          <a:p>
            <a:pPr lvl="1"/>
            <a:r>
              <a:rPr lang="en-US" sz="1800" dirty="0"/>
              <a:t>Transition Team Endorsement </a:t>
            </a:r>
          </a:p>
          <a:p>
            <a:pPr lvl="1"/>
            <a:r>
              <a:rPr lang="en-US" sz="1800" dirty="0"/>
              <a:t>Finance &amp; Fundraising Committee </a:t>
            </a:r>
            <a:r>
              <a:rPr lang="en-US" sz="1800" dirty="0" smtClean="0"/>
              <a:t>Reports</a:t>
            </a:r>
          </a:p>
          <a:p>
            <a:r>
              <a:rPr lang="en-US" sz="2400" dirty="0" smtClean="0"/>
              <a:t>Congregational Vote on the Recommendation on August 6 @ 7:00pm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-79898"/>
            <a:ext cx="8007659" cy="69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233" y="29394"/>
            <a:ext cx="10709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</a:rPr>
              <a:t>Trellis Financial Report: 7/23/17</a:t>
            </a:r>
            <a:endParaRPr lang="en-US" sz="5400" b="1" cap="none" spc="0" dirty="0">
              <a:ln/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1714869" y="1629122"/>
            <a:ext cx="6505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9900"/>
                </a:solidFill>
              </a:rPr>
              <a:t>1) Fundraising Report</a:t>
            </a:r>
          </a:p>
          <a:p>
            <a:r>
              <a:rPr lang="en-US" sz="4400" dirty="0">
                <a:solidFill>
                  <a:srgbClr val="009900"/>
                </a:solidFill>
              </a:rPr>
              <a:t>2) Budget Projections</a:t>
            </a:r>
          </a:p>
          <a:p>
            <a:r>
              <a:rPr lang="en-US" sz="4400" dirty="0">
                <a:solidFill>
                  <a:srgbClr val="009900"/>
                </a:solidFill>
              </a:rPr>
              <a:t>3) Financial Forecast</a:t>
            </a:r>
          </a:p>
          <a:p>
            <a:r>
              <a:rPr lang="en-US" sz="4400" dirty="0">
                <a:solidFill>
                  <a:srgbClr val="009900"/>
                </a:solidFill>
              </a:rPr>
              <a:t>4) Payoff Picture</a:t>
            </a:r>
          </a:p>
        </p:txBody>
      </p:sp>
    </p:spTree>
    <p:extLst>
      <p:ext uri="{BB962C8B-B14F-4D97-AF65-F5344CB8AC3E}">
        <p14:creationId xmlns:p14="http://schemas.microsoft.com/office/powerpoint/2010/main" val="15994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233" y="29394"/>
            <a:ext cx="10709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</a:rPr>
              <a:t>Trellis Financial Report: 7/23/17</a:t>
            </a:r>
            <a:endParaRPr lang="en-US" sz="5400" b="1" cap="none" spc="0" dirty="0">
              <a:ln/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1559511" y="1443841"/>
            <a:ext cx="90729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</a:rPr>
              <a:t>1) Fundraising Report </a:t>
            </a:r>
            <a:r>
              <a:rPr lang="en-US" sz="2800" dirty="0"/>
              <a:t>(current)</a:t>
            </a:r>
          </a:p>
          <a:p>
            <a:r>
              <a:rPr lang="en-US" sz="2800" dirty="0"/>
              <a:t>	3-Year Pledges = 				</a:t>
            </a:r>
            <a:r>
              <a:rPr lang="en-US" sz="2800" dirty="0" smtClean="0"/>
              <a:t>				$</a:t>
            </a:r>
            <a:r>
              <a:rPr lang="en-US" sz="2800" dirty="0"/>
              <a:t>750,000</a:t>
            </a:r>
          </a:p>
          <a:p>
            <a:r>
              <a:rPr lang="en-US" sz="2800" dirty="0"/>
              <a:t>	2020-2026 Pledges =				</a:t>
            </a:r>
            <a:r>
              <a:rPr lang="en-US" sz="2800" dirty="0" smtClean="0"/>
              <a:t>		$</a:t>
            </a:r>
            <a:r>
              <a:rPr lang="en-US" sz="2800" dirty="0"/>
              <a:t>300,000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Donations since </a:t>
            </a:r>
            <a:r>
              <a:rPr lang="en-US" sz="2800" dirty="0"/>
              <a:t>start of campaign = 	$297,600</a:t>
            </a:r>
          </a:p>
          <a:p>
            <a:r>
              <a:rPr lang="en-US" sz="2800" dirty="0"/>
              <a:t>	</a:t>
            </a:r>
          </a:p>
          <a:p>
            <a:r>
              <a:rPr lang="en-US" sz="2800" dirty="0"/>
              <a:t>	Pledge &amp; Giving Participation =	      62 Families</a:t>
            </a:r>
          </a:p>
          <a:p>
            <a:r>
              <a:rPr lang="en-US" sz="2800" dirty="0"/>
              <a:t>	Median 3-Year Pledge =      	        $1,740 per year</a:t>
            </a:r>
          </a:p>
          <a:p>
            <a:r>
              <a:rPr lang="en-US" sz="2800" dirty="0"/>
              <a:t>	</a:t>
            </a:r>
            <a:r>
              <a:rPr lang="en-US" dirty="0" smtClean="0"/>
              <a:t>(</a:t>
            </a:r>
            <a:r>
              <a:rPr lang="en-US" dirty="0"/>
              <a:t>factor for giving estimates from new members between </a:t>
            </a:r>
            <a:r>
              <a:rPr lang="en-US" dirty="0" smtClean="0"/>
              <a:t>now </a:t>
            </a:r>
            <a:r>
              <a:rPr lang="en-US" dirty="0"/>
              <a:t>and 2024)</a:t>
            </a:r>
          </a:p>
        </p:txBody>
      </p:sp>
    </p:spTree>
    <p:extLst>
      <p:ext uri="{BB962C8B-B14F-4D97-AF65-F5344CB8AC3E}">
        <p14:creationId xmlns:p14="http://schemas.microsoft.com/office/powerpoint/2010/main" val="25759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53235"/>
            <a:ext cx="8839200" cy="1313895"/>
          </a:xfrm>
        </p:spPr>
        <p:txBody>
          <a:bodyPr>
            <a:normAutofit fontScale="90000"/>
          </a:bodyPr>
          <a:lstStyle/>
          <a:p>
            <a:r>
              <a:rPr lang="en-US" sz="4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Growing roots…bearing fruit</a:t>
            </a:r>
            <a:r>
              <a:rPr lang="en-US" sz="4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… branching </a:t>
            </a:r>
            <a:r>
              <a:rPr lang="en-US" sz="4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out </a:t>
            </a:r>
            <a:r>
              <a:rPr lang="en-US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en-US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b="5033"/>
          <a:stretch/>
        </p:blipFill>
        <p:spPr>
          <a:xfrm>
            <a:off x="3810001" y="304801"/>
            <a:ext cx="4440121" cy="4827171"/>
          </a:xfrm>
        </p:spPr>
      </p:pic>
    </p:spTree>
    <p:extLst>
      <p:ext uri="{BB962C8B-B14F-4D97-AF65-F5344CB8AC3E}">
        <p14:creationId xmlns:p14="http://schemas.microsoft.com/office/powerpoint/2010/main" val="35312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9854" y="29394"/>
            <a:ext cx="10709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</a:rPr>
              <a:t>Trellis Financial Report: 7/23/17</a:t>
            </a:r>
            <a:endParaRPr lang="en-US" sz="5400" b="1" cap="none" spc="0" dirty="0">
              <a:ln/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1047565" y="952724"/>
            <a:ext cx="1024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9900"/>
                </a:solidFill>
              </a:rPr>
              <a:t>2) Budget Projections: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D49BD9-13EC-4037-8733-AA3DD30FE2CC}"/>
              </a:ext>
            </a:extLst>
          </p:cNvPr>
          <p:cNvSpPr txBox="1"/>
          <p:nvPr/>
        </p:nvSpPr>
        <p:spPr>
          <a:xfrm>
            <a:off x="1464331" y="4782395"/>
            <a:ext cx="10422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Only two (but significant) changes since fall 2016 projections:</a:t>
            </a:r>
          </a:p>
          <a:p>
            <a:r>
              <a:rPr lang="en-US" sz="2800" dirty="0"/>
              <a:t>	1) 2017 budget is $16,000 less than fall expectation.</a:t>
            </a:r>
          </a:p>
          <a:p>
            <a:r>
              <a:rPr lang="en-US" sz="2800" dirty="0"/>
              <a:t>	2) 2018 building completion starts growth and 		eliminates office rent a year sooner.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AF5FB3-4138-4B16-86F4-877E44C86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1728259"/>
            <a:ext cx="11458575" cy="30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4331" y="29394"/>
            <a:ext cx="9380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9900"/>
                </a:solidFill>
              </a:rPr>
              <a:t>Trellis Financial Report: 7/23/17</a:t>
            </a:r>
            <a:endParaRPr lang="en-US" sz="54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1047565" y="952724"/>
            <a:ext cx="1024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9900"/>
                </a:solidFill>
              </a:rPr>
              <a:t>2) Budget Projections: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D49BD9-13EC-4037-8733-AA3DD30FE2CC}"/>
              </a:ext>
            </a:extLst>
          </p:cNvPr>
          <p:cNvSpPr txBox="1"/>
          <p:nvPr/>
        </p:nvSpPr>
        <p:spPr>
          <a:xfrm>
            <a:off x="648070" y="5483628"/>
            <a:ext cx="10440139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rgbClr val="7030A0"/>
                  </a:solidFill>
                </a:ln>
              </a:rPr>
              <a:t>Average surplus estimate 2019-2024 is $60,000 annually.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1138941-B786-4239-B85C-60C47F366BA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304408" y="4827046"/>
            <a:ext cx="4439" cy="62800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2B863C-ABE3-40AD-9F5A-76CAE183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1728259"/>
            <a:ext cx="11458575" cy="30702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71AED4F-A5F7-47CF-8B3A-CD0DEF3DCDD0}"/>
              </a:ext>
            </a:extLst>
          </p:cNvPr>
          <p:cNvSpPr/>
          <p:nvPr/>
        </p:nvSpPr>
        <p:spPr>
          <a:xfrm>
            <a:off x="4767309" y="3626251"/>
            <a:ext cx="1074198" cy="1200795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4331" y="29394"/>
            <a:ext cx="9380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9900"/>
                </a:solidFill>
              </a:rPr>
              <a:t>Trellis Financial Report: 7/23/17</a:t>
            </a:r>
            <a:endParaRPr lang="en-US" sz="5400" b="1" cap="none" spc="0" dirty="0">
              <a:ln/>
              <a:solidFill>
                <a:srgbClr val="0099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1047565" y="952724"/>
            <a:ext cx="1024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9900"/>
                </a:solidFill>
              </a:rPr>
              <a:t>2) Budget Projections: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D49BD9-13EC-4037-8733-AA3DD30FE2CC}"/>
              </a:ext>
            </a:extLst>
          </p:cNvPr>
          <p:cNvSpPr txBox="1"/>
          <p:nvPr/>
        </p:nvSpPr>
        <p:spPr>
          <a:xfrm>
            <a:off x="1464331" y="1722165"/>
            <a:ext cx="9623394" cy="440120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rgbClr val="7030A0"/>
                  </a:solidFill>
                </a:ln>
              </a:rPr>
              <a:t>Average surplus estimate 2019-2024 is $60,000 annually:</a:t>
            </a:r>
          </a:p>
          <a:p>
            <a:r>
              <a:rPr lang="en-US" sz="2800" dirty="0">
                <a:ln>
                  <a:solidFill>
                    <a:srgbClr val="7030A0"/>
                  </a:solidFill>
                </a:ln>
              </a:rPr>
              <a:t>	A) Allows for moderate budget increases for needs 		of current ministries.</a:t>
            </a:r>
          </a:p>
          <a:p>
            <a:r>
              <a:rPr lang="en-US" sz="2800" dirty="0">
                <a:ln>
                  <a:solidFill>
                    <a:srgbClr val="7030A0"/>
                  </a:solidFill>
                </a:ln>
              </a:rPr>
              <a:t>	B) Allows for staffing increase(s) when average 			attendance exceeds 400.</a:t>
            </a:r>
          </a:p>
          <a:p>
            <a:r>
              <a:rPr lang="en-US" sz="2800" dirty="0">
                <a:ln>
                  <a:solidFill>
                    <a:srgbClr val="7030A0"/>
                  </a:solidFill>
                </a:ln>
              </a:rPr>
              <a:t>	C) Accounts for 10% increase to building costs for 			larger facility.</a:t>
            </a:r>
          </a:p>
          <a:p>
            <a:r>
              <a:rPr lang="en-US" sz="2800" dirty="0">
                <a:ln>
                  <a:solidFill>
                    <a:srgbClr val="7030A0"/>
                  </a:solidFill>
                </a:ln>
              </a:rPr>
              <a:t>	D) Projected growth rates are consistent with 			growth after change to two services and </a:t>
            </a:r>
            <a:r>
              <a:rPr lang="en-US" sz="2800" dirty="0" smtClean="0">
                <a:ln>
                  <a:solidFill>
                    <a:srgbClr val="7030A0"/>
                  </a:solidFill>
                </a:ln>
              </a:rPr>
              <a:t>when Pastor 	</a:t>
            </a:r>
            <a:r>
              <a:rPr lang="en-US" sz="2800" dirty="0" err="1" smtClean="0">
                <a:ln>
                  <a:solidFill>
                    <a:srgbClr val="7030A0"/>
                  </a:solidFill>
                </a:ln>
              </a:rPr>
              <a:t>Kiehl</a:t>
            </a:r>
            <a:r>
              <a:rPr lang="en-US" sz="2800" dirty="0" smtClean="0">
                <a:ln>
                  <a:solidFill>
                    <a:srgbClr val="7030A0"/>
                  </a:solidFill>
                </a:ln>
              </a:rPr>
              <a:t> </a:t>
            </a:r>
            <a:r>
              <a:rPr lang="en-US" sz="2800" dirty="0">
                <a:ln>
                  <a:solidFill>
                    <a:srgbClr val="7030A0"/>
                  </a:solidFill>
                </a:ln>
              </a:rPr>
              <a:t>arrived.</a:t>
            </a:r>
          </a:p>
        </p:txBody>
      </p:sp>
    </p:spTree>
    <p:extLst>
      <p:ext uri="{BB962C8B-B14F-4D97-AF65-F5344CB8AC3E}">
        <p14:creationId xmlns:p14="http://schemas.microsoft.com/office/powerpoint/2010/main" val="3859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233" y="29394"/>
            <a:ext cx="10709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</a:rPr>
              <a:t>Trellis Financial Report: 7/23/17</a:t>
            </a:r>
            <a:endParaRPr lang="en-US" sz="5400" b="1" cap="none" spc="0" dirty="0">
              <a:ln/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653988" y="952724"/>
            <a:ext cx="1088402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9900"/>
                </a:solidFill>
              </a:rPr>
              <a:t>3) Financial Forecast </a:t>
            </a:r>
            <a:r>
              <a:rPr lang="en-US" sz="4000" dirty="0"/>
              <a:t>by Year</a:t>
            </a:r>
          </a:p>
          <a:p>
            <a:pPr algn="just"/>
            <a:r>
              <a:rPr lang="en-US" sz="2800" dirty="0"/>
              <a:t>	</a:t>
            </a:r>
            <a:r>
              <a:rPr lang="en-US" sz="2800" u="sng" dirty="0"/>
              <a:t>Cumulative</a:t>
            </a:r>
            <a:r>
              <a:rPr lang="en-US" sz="2800" dirty="0"/>
              <a:t> estimated trellis giving based on three factors:</a:t>
            </a:r>
          </a:p>
          <a:p>
            <a:pPr algn="just"/>
            <a:r>
              <a:rPr lang="en-US" sz="2800" dirty="0"/>
              <a:t>		1) Pledges fulfilled (plan for 70% post-2019)</a:t>
            </a:r>
          </a:p>
          <a:p>
            <a:pPr algn="just"/>
            <a:r>
              <a:rPr lang="en-US" sz="2800" dirty="0"/>
              <a:t>		2) Budget surplus (plan for 80% of projected growth)</a:t>
            </a:r>
          </a:p>
          <a:p>
            <a:pPr algn="just"/>
            <a:r>
              <a:rPr lang="en-US" sz="2800" dirty="0"/>
              <a:t>		3) Giving after pledges (need 55% of 3-year pledges) </a:t>
            </a:r>
          </a:p>
          <a:p>
            <a:pPr algn="just"/>
            <a:r>
              <a:rPr lang="en-US" sz="2800" dirty="0"/>
              <a:t>		</a:t>
            </a:r>
          </a:p>
          <a:p>
            <a:pPr algn="just"/>
            <a:r>
              <a:rPr lang="en-US" sz="2800" dirty="0"/>
              <a:t>	</a:t>
            </a:r>
            <a:r>
              <a:rPr lang="en-US" sz="2800" dirty="0">
                <a:solidFill>
                  <a:srgbClr val="009900"/>
                </a:solidFill>
              </a:rPr>
              <a:t>2017:       $934,000</a:t>
            </a:r>
            <a:r>
              <a:rPr lang="en-US" sz="2800" dirty="0"/>
              <a:t>		</a:t>
            </a:r>
            <a:r>
              <a:rPr lang="en-US" sz="2800" dirty="0" smtClean="0"/>
              <a:t>		2022</a:t>
            </a:r>
            <a:r>
              <a:rPr lang="en-US" sz="2800" dirty="0"/>
              <a:t>: $2.02 million</a:t>
            </a:r>
          </a:p>
          <a:p>
            <a:pPr algn="just"/>
            <a:r>
              <a:rPr lang="en-US" sz="2800" dirty="0"/>
              <a:t>	</a:t>
            </a:r>
            <a:r>
              <a:rPr lang="en-US" sz="2800" dirty="0">
                <a:solidFill>
                  <a:srgbClr val="009900"/>
                </a:solidFill>
              </a:rPr>
              <a:t>2018: $1.18 million</a:t>
            </a:r>
            <a:r>
              <a:rPr lang="en-US" sz="2800" dirty="0"/>
              <a:t>		</a:t>
            </a:r>
            <a:r>
              <a:rPr lang="en-US" sz="2800" dirty="0" smtClean="0"/>
              <a:t>		2023</a:t>
            </a:r>
            <a:r>
              <a:rPr lang="en-US" sz="2800" dirty="0"/>
              <a:t>: $2.22 million</a:t>
            </a:r>
          </a:p>
          <a:p>
            <a:pPr algn="just"/>
            <a:r>
              <a:rPr lang="en-US" sz="2800" dirty="0"/>
              <a:t>	</a:t>
            </a:r>
            <a:r>
              <a:rPr lang="en-US" sz="2800" u="sng" dirty="0"/>
              <a:t>2019: $1.46 million</a:t>
            </a:r>
            <a:r>
              <a:rPr lang="en-US" sz="2800" dirty="0"/>
              <a:t>		</a:t>
            </a:r>
            <a:r>
              <a:rPr lang="en-US" sz="2800" dirty="0" smtClean="0"/>
              <a:t>		2024</a:t>
            </a:r>
            <a:r>
              <a:rPr lang="en-US" sz="2800" dirty="0"/>
              <a:t>: $2.39 million</a:t>
            </a:r>
          </a:p>
          <a:p>
            <a:pPr algn="just"/>
            <a:r>
              <a:rPr lang="en-US" sz="2800" dirty="0"/>
              <a:t>	2020: $1.63 million		</a:t>
            </a:r>
            <a:r>
              <a:rPr lang="en-US" sz="2800" dirty="0" smtClean="0"/>
              <a:t>		2025</a:t>
            </a:r>
            <a:r>
              <a:rPr lang="en-US" sz="2800" dirty="0"/>
              <a:t>: $2.57 million</a:t>
            </a:r>
          </a:p>
          <a:p>
            <a:pPr algn="just"/>
            <a:r>
              <a:rPr lang="en-US" sz="2800" dirty="0"/>
              <a:t>	2021: $1.82 million		</a:t>
            </a:r>
            <a:r>
              <a:rPr lang="en-US" sz="2800" dirty="0" smtClean="0"/>
              <a:t>		</a:t>
            </a:r>
            <a:r>
              <a:rPr lang="en-US" sz="2800" u="sng" dirty="0" smtClean="0"/>
              <a:t>2026</a:t>
            </a:r>
            <a:r>
              <a:rPr lang="en-US" sz="2800" u="sng" dirty="0"/>
              <a:t>: $2.75 million</a:t>
            </a:r>
          </a:p>
          <a:p>
            <a:pPr algn="just"/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17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233" y="29394"/>
            <a:ext cx="10709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</a:rPr>
              <a:t>Trellis Financial Report: 7/23/17</a:t>
            </a:r>
            <a:endParaRPr lang="en-US" sz="5400" b="1" cap="none" spc="0" dirty="0">
              <a:ln/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4EB4B-97D3-48AE-B89C-057C267FBCCD}"/>
              </a:ext>
            </a:extLst>
          </p:cNvPr>
          <p:cNvSpPr txBox="1"/>
          <p:nvPr/>
        </p:nvSpPr>
        <p:spPr>
          <a:xfrm>
            <a:off x="396536" y="952724"/>
            <a:ext cx="113989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9900"/>
                </a:solidFill>
              </a:rPr>
              <a:t>4) Payoff Picture </a:t>
            </a:r>
            <a:r>
              <a:rPr lang="en-US" sz="4000" dirty="0"/>
              <a:t>for $2.5 million project total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9900"/>
                </a:solidFill>
              </a:rPr>
              <a:t>March</a:t>
            </a:r>
            <a:r>
              <a:rPr lang="en-US" sz="2800" dirty="0"/>
              <a:t>: we hope to have raised $1.1 million in total trellis giving. (Currently ~$819,000)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9900"/>
                </a:solidFill>
              </a:rPr>
              <a:t>August, 2018</a:t>
            </a:r>
            <a:r>
              <a:rPr lang="en-US" sz="2800" dirty="0"/>
              <a:t>: We would begin to draw on construction loan.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9900"/>
                </a:solidFill>
              </a:rPr>
              <a:t>January, 2019</a:t>
            </a:r>
            <a:r>
              <a:rPr lang="en-US" sz="2800" dirty="0"/>
              <a:t>: Mortgage would begin with balance of ~$1.26 million.</a:t>
            </a:r>
          </a:p>
          <a:p>
            <a:r>
              <a:rPr lang="en-US" sz="2800" dirty="0"/>
              <a:t>	Minimum monthly payment would be ~$8,280 supposing a </a:t>
            </a:r>
            <a:r>
              <a:rPr lang="en-US" sz="2800" dirty="0" smtClean="0"/>
              <a:t>5</a:t>
            </a:r>
            <a:r>
              <a:rPr lang="en-US" sz="2800" dirty="0"/>
              <a:t>% interest rate, 30% below most conservative trellis giving 	estimates. (3-year pledges still coming in through 2019.)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9900"/>
                </a:solidFill>
              </a:rPr>
              <a:t>March, 2027 (9 years from ground breaking)</a:t>
            </a:r>
            <a:r>
              <a:rPr lang="en-US" sz="2800" dirty="0"/>
              <a:t>: Projected payoff date with total interest paid on loan of ~$292,800.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Every additional $50,000 raised before March 2018 reduces loan repayment by ~4 months and saves ~$26,000 in interest.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just"/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901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523784"/>
            <a:ext cx="4184340" cy="10653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Next Step?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32" y="1713390"/>
            <a:ext cx="3764132" cy="50513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Email Questions to Pastor </a:t>
            </a:r>
            <a:r>
              <a:rPr lang="en-US" sz="2400" dirty="0" err="1" smtClean="0"/>
              <a:t>Kiehl</a:t>
            </a:r>
            <a:r>
              <a:rPr lang="en-US" sz="2400" dirty="0" smtClean="0"/>
              <a:t>, Conal Carr and/or Mike Sunderland </a:t>
            </a:r>
          </a:p>
          <a:p>
            <a:r>
              <a:rPr lang="en-US" sz="2400" dirty="0" smtClean="0"/>
              <a:t>Presentation Posted on Webpage</a:t>
            </a:r>
            <a:endParaRPr lang="en-US" sz="2400" dirty="0"/>
          </a:p>
          <a:p>
            <a:r>
              <a:rPr lang="en-US" sz="2400" dirty="0" smtClean="0"/>
              <a:t>Congregational Vote on the Recommendation on August 6 @ 7:00pm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41" y="-79898"/>
            <a:ext cx="8007659" cy="69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35" y="2733709"/>
            <a:ext cx="9085467" cy="1373070"/>
          </a:xfrm>
        </p:spPr>
        <p:txBody>
          <a:bodyPr/>
          <a:lstStyle/>
          <a:p>
            <a:r>
              <a:rPr lang="en-US" sz="4800" dirty="0" smtClean="0"/>
              <a:t>Building Project, Budget &amp; Finance Update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23, 2017</a:t>
            </a:r>
          </a:p>
          <a:p>
            <a:endParaRPr lang="en-US" dirty="0"/>
          </a:p>
        </p:txBody>
      </p:sp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" y="0"/>
            <a:ext cx="11807742" cy="25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ew construction state college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6776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ate college high school new buil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14965"/>
          <a:stretch/>
        </p:blipFill>
        <p:spPr bwMode="auto">
          <a:xfrm>
            <a:off x="5943598" y="327804"/>
            <a:ext cx="4349316" cy="24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ate college pa new high ri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69442"/>
            <a:ext cx="4349315" cy="28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3dqvga78raec5.cloudfront.net/post_photos/b2/f6/b2f610756e8da7f573ca71273fa8308c.jpg.max80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3783" r="37389" b="14547"/>
          <a:stretch/>
        </p:blipFill>
        <p:spPr bwMode="auto">
          <a:xfrm>
            <a:off x="1752601" y="3200400"/>
            <a:ext cx="3759200" cy="343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1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Kingdom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aseline="30000" dirty="0" smtClean="0"/>
              <a:t>“</a:t>
            </a:r>
            <a:r>
              <a:rPr lang="en-US" sz="2400" dirty="0" smtClean="0"/>
              <a:t>The master commended the dishonest manager for his shrewdness. For the sons of this world are more shrewd in dealing with their own generation than the sons of light. And I tell you, make friends for yourselves by means of unrighteous wealth, so that when it fails they may receive you into the eternal dwellings.”</a:t>
            </a:r>
          </a:p>
          <a:p>
            <a:pPr marL="0" indent="0">
              <a:buNone/>
            </a:pPr>
            <a:r>
              <a:rPr lang="en-US" sz="2400" dirty="0" smtClean="0"/>
              <a:t>						Luke 16:8-9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30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the Growth</a:t>
            </a:r>
            <a:endParaRPr lang="en-US" dirty="0"/>
          </a:p>
        </p:txBody>
      </p:sp>
      <p:pic>
        <p:nvPicPr>
          <p:cNvPr id="2052" name="Picture 4" descr="Image result for upside down pyram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" b="5516"/>
          <a:stretch/>
        </p:blipFill>
        <p:spPr bwMode="auto">
          <a:xfrm>
            <a:off x="1877683" y="2017145"/>
            <a:ext cx="4267200" cy="28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yram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4795"/>
          <a:stretch/>
        </p:blipFill>
        <p:spPr bwMode="auto">
          <a:xfrm>
            <a:off x="6324600" y="2020019"/>
            <a:ext cx="400265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Overgrown Trellis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715001"/>
            <a:ext cx="8229600" cy="71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 </a:t>
            </a:r>
            <a:r>
              <a:rPr lang="en-US" dirty="0"/>
              <a:t>am the vine; you are the branches. Whoever abides in </a:t>
            </a:r>
            <a:r>
              <a:rPr lang="en-US" dirty="0" smtClean="0"/>
              <a:t>Me </a:t>
            </a:r>
            <a:r>
              <a:rPr lang="en-US" dirty="0"/>
              <a:t>and I in </a:t>
            </a:r>
            <a:r>
              <a:rPr lang="en-US" dirty="0" smtClean="0"/>
              <a:t>Him</a:t>
            </a:r>
            <a:r>
              <a:rPr lang="en-US" dirty="0"/>
              <a:t>, he it is that bears much fruit, for apart from </a:t>
            </a:r>
            <a:r>
              <a:rPr lang="en-US" dirty="0" smtClean="0"/>
              <a:t>Me </a:t>
            </a:r>
            <a:r>
              <a:rPr lang="en-US" dirty="0"/>
              <a:t>you can do nothing</a:t>
            </a:r>
            <a:r>
              <a:rPr lang="en-US" dirty="0" smtClean="0"/>
              <a:t>.”  John 15:5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28587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868362"/>
          </a:xfrm>
        </p:spPr>
        <p:txBody>
          <a:bodyPr/>
          <a:lstStyle/>
          <a:p>
            <a:r>
              <a:rPr lang="en-US" dirty="0" smtClean="0"/>
              <a:t>Facilitating Further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4114800"/>
            <a:ext cx="71628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Classrooms for Sunday School, Meetings, Ministries</a:t>
            </a:r>
          </a:p>
          <a:p>
            <a:r>
              <a:rPr lang="en-US" dirty="0" smtClean="0"/>
              <a:t>More and Better Worship Space</a:t>
            </a:r>
          </a:p>
          <a:p>
            <a:r>
              <a:rPr lang="en-US" dirty="0" smtClean="0"/>
              <a:t>More and Better Nursery Space</a:t>
            </a:r>
          </a:p>
          <a:p>
            <a:r>
              <a:rPr lang="en-US" dirty="0" smtClean="0"/>
              <a:t>More Before- and After-Service Gathering Space</a:t>
            </a:r>
          </a:p>
          <a:p>
            <a:r>
              <a:rPr lang="en-US" dirty="0" smtClean="0"/>
              <a:t>More and Better Office Space</a:t>
            </a:r>
          </a:p>
          <a:p>
            <a:r>
              <a:rPr lang="en-US" dirty="0" smtClean="0"/>
              <a:t>More and Better Bathroom Space</a:t>
            </a:r>
          </a:p>
          <a:p>
            <a:endParaRPr lang="en-US" dirty="0"/>
          </a:p>
        </p:txBody>
      </p:sp>
      <p:pic>
        <p:nvPicPr>
          <p:cNvPr id="2052" name="Picture 4" descr="Image result for need more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46004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Team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750214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"</a:t>
            </a:r>
            <a:r>
              <a:rPr lang="en-US" sz="2800" dirty="0"/>
              <a:t>By God’s grace, the </a:t>
            </a:r>
            <a:r>
              <a:rPr lang="en-US" sz="2800" dirty="0" smtClean="0"/>
              <a:t>Transition </a:t>
            </a:r>
            <a:r>
              <a:rPr lang="en-US" sz="2800" dirty="0"/>
              <a:t>Team desires to construct a trellis that honors the core ministry values of Oakwood, in order to unleash opportunities for the future growth of God’s vineyard."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43" y="4332261"/>
            <a:ext cx="4489764" cy="25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Team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910739" cy="4210884"/>
          </a:xfrm>
        </p:spPr>
        <p:txBody>
          <a:bodyPr>
            <a:normAutofit/>
          </a:bodyPr>
          <a:lstStyle/>
          <a:p>
            <a:r>
              <a:rPr lang="en-US" sz="2800" dirty="0"/>
              <a:t>8 Months, </a:t>
            </a:r>
            <a:r>
              <a:rPr lang="en-US" sz="2800" dirty="0" smtClean="0"/>
              <a:t>42 </a:t>
            </a:r>
            <a:r>
              <a:rPr lang="en-US" sz="2800" dirty="0"/>
              <a:t>Meetings, </a:t>
            </a:r>
            <a:r>
              <a:rPr lang="en-US" sz="2800" dirty="0" smtClean="0"/>
              <a:t>135 Hours…so far. </a:t>
            </a:r>
            <a:r>
              <a:rPr lang="en-US" sz="2800" dirty="0" smtClean="0">
                <a:sym typeface="Wingdings" panose="05000000000000000000" pitchFamily="2" charset="2"/>
              </a:rPr>
              <a:t></a:t>
            </a:r>
            <a:endParaRPr lang="en-US" sz="2800" dirty="0" smtClean="0"/>
          </a:p>
          <a:p>
            <a:pPr lvl="0"/>
            <a:r>
              <a:rPr lang="en-US" sz="2800" dirty="0" smtClean="0"/>
              <a:t>Ministry Leaders/Committee Meetings/Staff &amp; Officers</a:t>
            </a:r>
          </a:p>
          <a:p>
            <a:pPr lvl="0"/>
            <a:r>
              <a:rPr lang="en-US" sz="2800" dirty="0" smtClean="0"/>
              <a:t>Congregation Survey &amp; Newsletter Updates</a:t>
            </a:r>
          </a:p>
          <a:p>
            <a:pPr lvl="0"/>
            <a:r>
              <a:rPr lang="en-US" sz="2800" dirty="0" smtClean="0"/>
              <a:t>Congregational Presentations: Dec. 7, Feb. 10, March 2 </a:t>
            </a:r>
          </a:p>
          <a:p>
            <a:pPr lvl="0"/>
            <a:r>
              <a:rPr lang="en-US" sz="2800" dirty="0" smtClean="0"/>
              <a:t>Design-Build Team (Poole Anderson &amp; Hoffman/Leakey) Meetings</a:t>
            </a:r>
          </a:p>
          <a:p>
            <a:pPr lvl="0"/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84" y="-1732"/>
            <a:ext cx="4157116" cy="23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1597</TotalTime>
  <Words>669</Words>
  <Application>Microsoft Office PowerPoint</Application>
  <PresentationFormat>Widescreen</PresentationFormat>
  <Paragraphs>153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Trebuchet MS</vt:lpstr>
      <vt:lpstr>Wingdings</vt:lpstr>
      <vt:lpstr>Wingdings 3</vt:lpstr>
      <vt:lpstr>Facet</vt:lpstr>
      <vt:lpstr>Building Project, Budget &amp; Finance Update </vt:lpstr>
      <vt:lpstr>Growing roots…bearing fruit… branching out  </vt:lpstr>
      <vt:lpstr>PowerPoint Presentation</vt:lpstr>
      <vt:lpstr>Kingdom Building</vt:lpstr>
      <vt:lpstr>Supporting the Growth</vt:lpstr>
      <vt:lpstr>The Overgrown Trellis</vt:lpstr>
      <vt:lpstr>Facilitating Further Growth</vt:lpstr>
      <vt:lpstr>Transition Team Vision</vt:lpstr>
      <vt:lpstr>Transition Team Process</vt:lpstr>
      <vt:lpstr>Current Property </vt:lpstr>
      <vt:lpstr>Project  Scope</vt:lpstr>
      <vt:lpstr>Project Scope “A finished building.” </vt:lpstr>
      <vt:lpstr>Reduce Scope &amp; Cost</vt:lpstr>
      <vt:lpstr>Reduce Scope &amp; Cost</vt:lpstr>
      <vt:lpstr>Final Project Scope “A finished building.” </vt:lpstr>
      <vt:lpstr>Final Project Scope “A finished building.” </vt:lpstr>
      <vt:lpstr>Next Step?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Step? </vt:lpstr>
      <vt:lpstr>Building Project, Budget &amp; Finance Update </vt:lpstr>
    </vt:vector>
  </TitlesOfParts>
  <Company>Auxiliary and Business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Conal F. Carr</dc:creator>
  <cp:lastModifiedBy>Conal F. Carr</cp:lastModifiedBy>
  <cp:revision>120</cp:revision>
  <dcterms:created xsi:type="dcterms:W3CDTF">2016-12-04T21:18:17Z</dcterms:created>
  <dcterms:modified xsi:type="dcterms:W3CDTF">2017-07-23T13:39:15Z</dcterms:modified>
</cp:coreProperties>
</file>