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 id="263" r:id="rId9"/>
    <p:sldId id="264" r:id="rId10"/>
    <p:sldId id="266" r:id="rId11"/>
    <p:sldId id="270" r:id="rId12"/>
    <p:sldId id="271" r:id="rId13"/>
    <p:sldId id="276" r:id="rId14"/>
    <p:sldId id="272" r:id="rId15"/>
    <p:sldId id="267" r:id="rId16"/>
    <p:sldId id="273" r:id="rId17"/>
    <p:sldId id="274" r:id="rId18"/>
    <p:sldId id="275" r:id="rId19"/>
    <p:sldId id="27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E0F2B68-584D-4F3B-9C19-5C821C059226}" type="datetimeFigureOut">
              <a:rPr lang="en-US" smtClean="0"/>
              <a:t>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9C757B-9391-4385-BFFD-726942DDEEF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0F2B68-584D-4F3B-9C19-5C821C059226}" type="datetimeFigureOut">
              <a:rPr lang="en-US" smtClean="0"/>
              <a:t>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9C757B-9391-4385-BFFD-726942DDEEF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E0F2B68-584D-4F3B-9C19-5C821C059226}" type="datetimeFigureOut">
              <a:rPr lang="en-US" smtClean="0"/>
              <a:t>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9C757B-9391-4385-BFFD-726942DDEEFB}"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0F2B68-584D-4F3B-9C19-5C821C059226}" type="datetimeFigureOut">
              <a:rPr lang="en-US" smtClean="0"/>
              <a:t>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9C757B-9391-4385-BFFD-726942DDEEFB}"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0F2B68-584D-4F3B-9C19-5C821C059226}" type="datetimeFigureOut">
              <a:rPr lang="en-US" smtClean="0"/>
              <a:t>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9C757B-9391-4385-BFFD-726942DDEEF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E0F2B68-584D-4F3B-9C19-5C821C059226}" type="datetimeFigureOut">
              <a:rPr lang="en-US" smtClean="0"/>
              <a:t>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9C757B-9391-4385-BFFD-726942DDEEFB}"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0F2B68-584D-4F3B-9C19-5C821C059226}" type="datetimeFigureOut">
              <a:rPr lang="en-US" smtClean="0"/>
              <a:t>2/16/2020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9C757B-9391-4385-BFFD-726942DDEEF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0F2B68-584D-4F3B-9C19-5C821C059226}" type="datetimeFigureOut">
              <a:rPr lang="en-US" smtClean="0"/>
              <a:t>2/16/2020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9C757B-9391-4385-BFFD-726942DDEEF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6E0F2B68-584D-4F3B-9C19-5C821C059226}" type="datetimeFigureOut">
              <a:rPr lang="en-US" smtClean="0"/>
              <a:t>2/16/2020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9C757B-9391-4385-BFFD-726942DDEEF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E0F2B68-584D-4F3B-9C19-5C821C059226}" type="datetimeFigureOut">
              <a:rPr lang="en-US" smtClean="0"/>
              <a:t>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9C757B-9391-4385-BFFD-726942DDEEFB}"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0F2B68-584D-4F3B-9C19-5C821C059226}" type="datetimeFigureOut">
              <a:rPr lang="en-US" smtClean="0"/>
              <a:t>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9C757B-9391-4385-BFFD-726942DDEEFB}"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6E0F2B68-584D-4F3B-9C19-5C821C059226}" type="datetimeFigureOut">
              <a:rPr lang="en-US" smtClean="0"/>
              <a:t>2/16/2020</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99C757B-9391-4385-BFFD-726942DDEEFB}"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3048000"/>
          </a:xfrm>
        </p:spPr>
        <p:txBody>
          <a:bodyPr>
            <a:noAutofit/>
          </a:bodyPr>
          <a:lstStyle/>
          <a:p>
            <a:r>
              <a:rPr lang="en-US" sz="6600" b="1" dirty="0" smtClean="0"/>
              <a:t>Creation, Fall, Redemption &amp; Restoration</a:t>
            </a:r>
            <a:endParaRPr lang="en-US" sz="6600" b="1" dirty="0"/>
          </a:p>
        </p:txBody>
      </p:sp>
    </p:spTree>
    <p:extLst>
      <p:ext uri="{BB962C8B-B14F-4D97-AF65-F5344CB8AC3E}">
        <p14:creationId xmlns:p14="http://schemas.microsoft.com/office/powerpoint/2010/main" val="1958860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3561" y="2514600"/>
            <a:ext cx="5334000" cy="3962400"/>
          </a:xfrm>
        </p:spPr>
        <p:txBody>
          <a:bodyPr>
            <a:normAutofit fontScale="70000" lnSpcReduction="20000"/>
          </a:bodyPr>
          <a:lstStyle/>
          <a:p>
            <a:pPr marL="0" indent="0">
              <a:buNone/>
            </a:pPr>
            <a:r>
              <a:rPr lang="en-US" dirty="0" smtClean="0"/>
              <a:t>“But He </a:t>
            </a:r>
            <a:r>
              <a:rPr lang="en-US" dirty="0"/>
              <a:t>was pierced for our transgressions</a:t>
            </a:r>
            <a:r>
              <a:rPr lang="en-US" dirty="0" smtClean="0"/>
              <a:t>; He </a:t>
            </a:r>
            <a:r>
              <a:rPr lang="en-US" dirty="0"/>
              <a:t>was crushed for our iniquities</a:t>
            </a:r>
            <a:r>
              <a:rPr lang="en-US" dirty="0" smtClean="0"/>
              <a:t>; upon Him </a:t>
            </a:r>
            <a:r>
              <a:rPr lang="en-US" dirty="0"/>
              <a:t>was the chastisement that brought us peace</a:t>
            </a:r>
            <a:r>
              <a:rPr lang="en-US" dirty="0" smtClean="0"/>
              <a:t>, and </a:t>
            </a:r>
            <a:r>
              <a:rPr lang="en-US" dirty="0"/>
              <a:t>with his wounds we are healed</a:t>
            </a:r>
            <a:r>
              <a:rPr lang="en-US" dirty="0" smtClean="0"/>
              <a:t>.  All </a:t>
            </a:r>
            <a:r>
              <a:rPr lang="en-US" dirty="0"/>
              <a:t>we like sheep have gone astray</a:t>
            </a:r>
            <a:r>
              <a:rPr lang="en-US" dirty="0" smtClean="0"/>
              <a:t>; we </a:t>
            </a:r>
            <a:r>
              <a:rPr lang="en-US" dirty="0"/>
              <a:t>have </a:t>
            </a:r>
            <a:r>
              <a:rPr lang="en-US" dirty="0" smtClean="0"/>
              <a:t>turned – every one – to </a:t>
            </a:r>
            <a:r>
              <a:rPr lang="en-US" dirty="0"/>
              <a:t>his own way</a:t>
            </a:r>
            <a:r>
              <a:rPr lang="en-US" dirty="0" smtClean="0"/>
              <a:t>; and </a:t>
            </a:r>
            <a:r>
              <a:rPr lang="en-US" dirty="0"/>
              <a:t>the </a:t>
            </a:r>
            <a:r>
              <a:rPr lang="en-US" cap="small" dirty="0"/>
              <a:t>Lord</a:t>
            </a:r>
            <a:r>
              <a:rPr lang="en-US" dirty="0"/>
              <a:t> has laid on </a:t>
            </a:r>
            <a:r>
              <a:rPr lang="en-US" dirty="0" smtClean="0"/>
              <a:t>Him the </a:t>
            </a:r>
            <a:r>
              <a:rPr lang="en-US" dirty="0"/>
              <a:t>iniquity of us all</a:t>
            </a:r>
            <a:r>
              <a:rPr lang="en-US" dirty="0" smtClean="0"/>
              <a:t>.”  		   		      Isaiah 53:5,6</a:t>
            </a:r>
          </a:p>
          <a:p>
            <a:pPr marL="0" indent="0">
              <a:buNone/>
            </a:pPr>
            <a:endParaRPr lang="en-US" dirty="0" smtClean="0"/>
          </a:p>
          <a:p>
            <a:pPr marL="0" indent="0">
              <a:buNone/>
            </a:pPr>
            <a:r>
              <a:rPr lang="en-US" dirty="0" smtClean="0"/>
              <a:t>“For Christ, our Passover lamb, has been sacrificed.”  			                                 I Cor. 5:7</a:t>
            </a:r>
          </a:p>
          <a:p>
            <a:pPr marL="0" indent="0">
              <a:buNone/>
            </a:pPr>
            <a:endParaRPr lang="en-US" dirty="0" smtClean="0"/>
          </a:p>
          <a:p>
            <a:pPr marL="0" indent="0">
              <a:buNone/>
            </a:pPr>
            <a:r>
              <a:rPr lang="en-US" dirty="0"/>
              <a:t>“But now the righteousness of God has been manifested apart from the law… the righteousness of God through faith in Jesus Christ for all who believe… through the redemption that is in Christ </a:t>
            </a:r>
            <a:r>
              <a:rPr lang="en-US" dirty="0" smtClean="0"/>
              <a:t>Jesus</a:t>
            </a:r>
            <a:r>
              <a:rPr lang="en-US" dirty="0"/>
              <a:t>, </a:t>
            </a:r>
            <a:r>
              <a:rPr lang="en-US" baseline="30000" dirty="0"/>
              <a:t> </a:t>
            </a:r>
            <a:r>
              <a:rPr lang="en-US" dirty="0"/>
              <a:t>whom God put forward as a propitiation by his blood, to be received by faith</a:t>
            </a:r>
            <a:r>
              <a:rPr lang="en-US" dirty="0" smtClean="0"/>
              <a:t>.”          	                   Romans 3:21-25</a:t>
            </a:r>
            <a:endParaRPr lang="en-US" dirty="0"/>
          </a:p>
        </p:txBody>
      </p:sp>
      <p:sp>
        <p:nvSpPr>
          <p:cNvPr id="3" name="Title 2"/>
          <p:cNvSpPr>
            <a:spLocks noGrp="1"/>
          </p:cNvSpPr>
          <p:nvPr>
            <p:ph type="title"/>
          </p:nvPr>
        </p:nvSpPr>
        <p:spPr/>
        <p:txBody>
          <a:bodyPr/>
          <a:lstStyle/>
          <a:p>
            <a:r>
              <a:rPr lang="en-US" dirty="0" smtClean="0"/>
              <a:t>Penal Substitutionary Atonement</a:t>
            </a:r>
            <a:endParaRPr lang="en-US" dirty="0"/>
          </a:p>
        </p:txBody>
      </p:sp>
      <p:pic>
        <p:nvPicPr>
          <p:cNvPr id="8194" name="Picture 2" descr="http://3.bp.blogspot.com/-v287dgUdspo/TbCP8uFq_nI/AAAAAAAAAes/kbZMqDH2xjQ/s1600/Passover%2BLam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0372" y="3505200"/>
            <a:ext cx="3316699" cy="1981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49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482555"/>
            <a:ext cx="4800599" cy="3992563"/>
          </a:xfrm>
        </p:spPr>
        <p:txBody>
          <a:bodyPr>
            <a:normAutofit fontScale="85000" lnSpcReduction="20000"/>
          </a:bodyPr>
          <a:lstStyle/>
          <a:p>
            <a:pPr marL="0" indent="0">
              <a:buNone/>
            </a:pPr>
            <a:r>
              <a:rPr lang="en-US" dirty="0"/>
              <a:t>“You forgave the iniquity of </a:t>
            </a:r>
            <a:r>
              <a:rPr lang="en-US" dirty="0" smtClean="0"/>
              <a:t>Your </a:t>
            </a:r>
            <a:r>
              <a:rPr lang="en-US" dirty="0"/>
              <a:t>people</a:t>
            </a:r>
            <a:r>
              <a:rPr lang="en-US" dirty="0" smtClean="0"/>
              <a:t>; You </a:t>
            </a:r>
            <a:r>
              <a:rPr lang="en-US" dirty="0"/>
              <a:t>covered all their sin. </a:t>
            </a:r>
            <a:r>
              <a:rPr lang="en-US" dirty="0" smtClean="0"/>
              <a:t> </a:t>
            </a:r>
            <a:r>
              <a:rPr lang="en-US" b="1" i="1" dirty="0" smtClean="0"/>
              <a:t>You </a:t>
            </a:r>
            <a:r>
              <a:rPr lang="en-US" b="1" i="1" dirty="0"/>
              <a:t>withdrew all </a:t>
            </a:r>
            <a:r>
              <a:rPr lang="en-US" b="1" i="1" dirty="0" smtClean="0"/>
              <a:t>Your </a:t>
            </a:r>
            <a:r>
              <a:rPr lang="en-US" b="1" i="1" dirty="0"/>
              <a:t>wrath</a:t>
            </a:r>
            <a:r>
              <a:rPr lang="en-US" b="1" i="1" dirty="0" smtClean="0"/>
              <a:t>; You </a:t>
            </a:r>
            <a:r>
              <a:rPr lang="en-US" b="1" i="1" dirty="0"/>
              <a:t>turned from your hot anger</a:t>
            </a:r>
            <a:r>
              <a:rPr lang="en-US" b="1" i="1" dirty="0" smtClean="0"/>
              <a:t>.  </a:t>
            </a:r>
            <a:r>
              <a:rPr lang="en-US" dirty="0" smtClean="0"/>
              <a:t>Restore </a:t>
            </a:r>
            <a:r>
              <a:rPr lang="en-US" dirty="0"/>
              <a:t>us again, O God of our salvation</a:t>
            </a:r>
            <a:r>
              <a:rPr lang="en-US" dirty="0" smtClean="0"/>
              <a:t>, and </a:t>
            </a:r>
            <a:r>
              <a:rPr lang="en-US" dirty="0"/>
              <a:t>put away </a:t>
            </a:r>
            <a:r>
              <a:rPr lang="en-US" dirty="0" smtClean="0"/>
              <a:t>Your </a:t>
            </a:r>
            <a:r>
              <a:rPr lang="en-US" dirty="0"/>
              <a:t>indignation toward us</a:t>
            </a:r>
            <a:r>
              <a:rPr lang="en-US" dirty="0" smtClean="0"/>
              <a:t>!”  							      Psalm 85:2-4</a:t>
            </a:r>
            <a:endParaRPr lang="en-US" dirty="0"/>
          </a:p>
          <a:p>
            <a:pPr marL="0" indent="0">
              <a:buNone/>
            </a:pPr>
            <a:endParaRPr lang="en-US" dirty="0" smtClean="0"/>
          </a:p>
          <a:p>
            <a:pPr marL="0" indent="0">
              <a:buNone/>
            </a:pPr>
            <a:r>
              <a:rPr lang="en-US" dirty="0" smtClean="0"/>
              <a:t>“</a:t>
            </a:r>
            <a:r>
              <a:rPr lang="en-US" dirty="0"/>
              <a:t>In this the love of God was made manifest among us, that God sent </a:t>
            </a:r>
            <a:r>
              <a:rPr lang="en-US" dirty="0" smtClean="0"/>
              <a:t>His </a:t>
            </a:r>
            <a:r>
              <a:rPr lang="en-US" dirty="0"/>
              <a:t>only Son into the world, so that we might live through </a:t>
            </a:r>
            <a:r>
              <a:rPr lang="en-US" dirty="0" smtClean="0"/>
              <a:t>Him</a:t>
            </a:r>
            <a:r>
              <a:rPr lang="en-US" dirty="0"/>
              <a:t>.  </a:t>
            </a:r>
            <a:r>
              <a:rPr lang="en-US" baseline="30000" dirty="0"/>
              <a:t> </a:t>
            </a:r>
            <a:r>
              <a:rPr lang="en-US" dirty="0"/>
              <a:t>In this is love, not that we have loved God but that </a:t>
            </a:r>
            <a:r>
              <a:rPr lang="en-US" b="1" i="1" dirty="0" smtClean="0"/>
              <a:t>He </a:t>
            </a:r>
            <a:r>
              <a:rPr lang="en-US" b="1" i="1" dirty="0"/>
              <a:t>loved us and sent </a:t>
            </a:r>
            <a:r>
              <a:rPr lang="en-US" b="1" i="1" dirty="0" smtClean="0"/>
              <a:t>His </a:t>
            </a:r>
            <a:r>
              <a:rPr lang="en-US" b="1" i="1" dirty="0"/>
              <a:t>Son to be the propitiation for our sins</a:t>
            </a:r>
            <a:r>
              <a:rPr lang="en-US" b="1" i="1" dirty="0" smtClean="0"/>
              <a:t>.</a:t>
            </a:r>
            <a:r>
              <a:rPr lang="en-US" dirty="0" smtClean="0"/>
              <a:t>”</a:t>
            </a:r>
            <a:r>
              <a:rPr lang="en-US" dirty="0"/>
              <a:t>		</a:t>
            </a:r>
            <a:r>
              <a:rPr lang="en-US" dirty="0" smtClean="0"/>
              <a:t>	       I </a:t>
            </a:r>
            <a:r>
              <a:rPr lang="en-US" dirty="0"/>
              <a:t>John 4:9,10 </a:t>
            </a:r>
            <a:endParaRPr lang="en-US" dirty="0" smtClean="0"/>
          </a:p>
        </p:txBody>
      </p:sp>
      <p:sp>
        <p:nvSpPr>
          <p:cNvPr id="3" name="Title 2"/>
          <p:cNvSpPr>
            <a:spLocks noGrp="1"/>
          </p:cNvSpPr>
          <p:nvPr>
            <p:ph type="title"/>
          </p:nvPr>
        </p:nvSpPr>
        <p:spPr/>
        <p:txBody>
          <a:bodyPr/>
          <a:lstStyle/>
          <a:p>
            <a:r>
              <a:rPr lang="en-US" dirty="0" smtClean="0"/>
              <a:t>Propitiation</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615" r="10129"/>
          <a:stretch/>
        </p:blipFill>
        <p:spPr bwMode="auto">
          <a:xfrm>
            <a:off x="5410200" y="3048000"/>
            <a:ext cx="3276600" cy="286167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06654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761800"/>
            <a:ext cx="5486400" cy="3810000"/>
          </a:xfrm>
        </p:spPr>
        <p:txBody>
          <a:bodyPr>
            <a:normAutofit fontScale="85000" lnSpcReduction="20000"/>
          </a:bodyPr>
          <a:lstStyle/>
          <a:p>
            <a:r>
              <a:rPr lang="en-US" dirty="0" smtClean="0"/>
              <a:t>“God’s love is not a mindless sentimentality.   It is a purifying fire, a force in the strongest opposition to everything that mars those whom God loves… The Bible is insistent that the wrath of God is the grim reality which the sinner must ultimately face… divine wrath is not the last word… [Christ] has made the offering that turns away wrath and as we put our trust in Him we need fear it no more.”	    		                    Leon Morris</a:t>
            </a:r>
          </a:p>
          <a:p>
            <a:r>
              <a:rPr lang="en-US" dirty="0"/>
              <a:t>“…propitiation does not detract from the love and mercy of God; it rather enhances the marvel of His love.  For it shows the cost that redemptive love entails.”  </a:t>
            </a:r>
            <a:r>
              <a:rPr lang="en-US" dirty="0" smtClean="0"/>
              <a:t>	   John </a:t>
            </a:r>
            <a:r>
              <a:rPr lang="en-US" dirty="0"/>
              <a:t>Murray</a:t>
            </a:r>
          </a:p>
          <a:p>
            <a:endParaRPr lang="en-US" u="sng" dirty="0"/>
          </a:p>
        </p:txBody>
      </p:sp>
      <p:sp>
        <p:nvSpPr>
          <p:cNvPr id="3" name="Title 2"/>
          <p:cNvSpPr>
            <a:spLocks noGrp="1"/>
          </p:cNvSpPr>
          <p:nvPr>
            <p:ph type="title"/>
          </p:nvPr>
        </p:nvSpPr>
        <p:spPr/>
        <p:txBody>
          <a:bodyPr/>
          <a:lstStyle/>
          <a:p>
            <a:r>
              <a:rPr lang="en-US" dirty="0" smtClean="0"/>
              <a:t>Propitiation</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590800"/>
            <a:ext cx="1627229"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3650" y="4114800"/>
            <a:ext cx="1636763" cy="2452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2808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6662" y="2209800"/>
            <a:ext cx="4571999" cy="4343400"/>
          </a:xfrm>
        </p:spPr>
        <p:txBody>
          <a:bodyPr>
            <a:normAutofit fontScale="77500" lnSpcReduction="20000"/>
          </a:bodyPr>
          <a:lstStyle/>
          <a:p>
            <a:pPr marL="0" indent="0">
              <a:buNone/>
            </a:pPr>
            <a:r>
              <a:rPr lang="en-US" dirty="0" smtClean="0"/>
              <a:t>“For </a:t>
            </a:r>
            <a:r>
              <a:rPr lang="en-US" dirty="0"/>
              <a:t>what does the Scripture say? </a:t>
            </a:r>
            <a:r>
              <a:rPr lang="en-US" dirty="0" smtClean="0"/>
              <a:t>‘Abraham </a:t>
            </a:r>
            <a:r>
              <a:rPr lang="en-US" dirty="0"/>
              <a:t>believed God, and it was </a:t>
            </a:r>
            <a:r>
              <a:rPr lang="en-US" b="1" i="1" dirty="0"/>
              <a:t>counted to him as </a:t>
            </a:r>
            <a:r>
              <a:rPr lang="en-US" b="1" i="1" dirty="0" smtClean="0"/>
              <a:t>righteousness</a:t>
            </a:r>
            <a:r>
              <a:rPr lang="en-US" dirty="0" smtClean="0"/>
              <a:t>.’”         			     Romans 4:3</a:t>
            </a:r>
          </a:p>
          <a:p>
            <a:pPr marL="0" indent="0">
              <a:buNone/>
            </a:pPr>
            <a:endParaRPr lang="en-US" dirty="0" smtClean="0"/>
          </a:p>
          <a:p>
            <a:pPr marL="0" indent="0">
              <a:buNone/>
            </a:pPr>
            <a:r>
              <a:rPr lang="en-US" dirty="0"/>
              <a:t>“Therefore, as one </a:t>
            </a:r>
            <a:r>
              <a:rPr lang="en-US" dirty="0" smtClean="0"/>
              <a:t>trespass </a:t>
            </a:r>
            <a:r>
              <a:rPr lang="en-US" dirty="0"/>
              <a:t>led to condemnation for all men, so one act of </a:t>
            </a:r>
            <a:r>
              <a:rPr lang="en-US" dirty="0" smtClean="0"/>
              <a:t>righteousness leads </a:t>
            </a:r>
            <a:r>
              <a:rPr lang="en-US" dirty="0"/>
              <a:t>to justification and life for all men. </a:t>
            </a:r>
            <a:r>
              <a:rPr lang="en-US" baseline="30000" dirty="0"/>
              <a:t> </a:t>
            </a:r>
            <a:r>
              <a:rPr lang="en-US" dirty="0"/>
              <a:t>For as </a:t>
            </a:r>
            <a:r>
              <a:rPr lang="en-US" b="1" i="1" dirty="0"/>
              <a:t>by the one man's disobedience the many were made sinners</a:t>
            </a:r>
            <a:r>
              <a:rPr lang="en-US" dirty="0"/>
              <a:t>, so </a:t>
            </a:r>
            <a:r>
              <a:rPr lang="en-US" b="1" i="1" dirty="0"/>
              <a:t>by the one man's obedience the many will be made righteous</a:t>
            </a:r>
            <a:r>
              <a:rPr lang="en-US" dirty="0" smtClean="0"/>
              <a:t>.”      Romans 5:18,19</a:t>
            </a:r>
          </a:p>
          <a:p>
            <a:pPr marL="0" indent="0">
              <a:buNone/>
            </a:pPr>
            <a:endParaRPr lang="en-US" dirty="0" smtClean="0"/>
          </a:p>
          <a:p>
            <a:pPr marL="0" indent="0">
              <a:buNone/>
            </a:pPr>
            <a:r>
              <a:rPr lang="en-US" dirty="0"/>
              <a:t>“For our sake He made Him to be sin who knew no sin, so that in Him we might become the righteousness of God.”     </a:t>
            </a:r>
            <a:r>
              <a:rPr lang="en-US" dirty="0" smtClean="0"/>
              <a:t>                      		              II </a:t>
            </a:r>
            <a:r>
              <a:rPr lang="en-US" dirty="0"/>
              <a:t>Corinthians 5:21</a:t>
            </a:r>
          </a:p>
          <a:p>
            <a:endParaRPr lang="en-US" dirty="0"/>
          </a:p>
        </p:txBody>
      </p:sp>
      <p:sp>
        <p:nvSpPr>
          <p:cNvPr id="3" name="Title 2"/>
          <p:cNvSpPr>
            <a:spLocks noGrp="1"/>
          </p:cNvSpPr>
          <p:nvPr>
            <p:ph type="title"/>
          </p:nvPr>
        </p:nvSpPr>
        <p:spPr/>
        <p:txBody>
          <a:bodyPr/>
          <a:lstStyle/>
          <a:p>
            <a:r>
              <a:rPr lang="en-US" dirty="0" smtClean="0"/>
              <a:t>Imputation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8661" y="3352800"/>
            <a:ext cx="3848100"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75445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3041" y="2362200"/>
            <a:ext cx="5029201" cy="4267200"/>
          </a:xfrm>
        </p:spPr>
        <p:txBody>
          <a:bodyPr>
            <a:normAutofit fontScale="85000" lnSpcReduction="10000"/>
          </a:bodyPr>
          <a:lstStyle/>
          <a:p>
            <a:pPr marL="0" indent="0">
              <a:buNone/>
            </a:pPr>
            <a:r>
              <a:rPr lang="en-US" dirty="0" smtClean="0"/>
              <a:t>“Do </a:t>
            </a:r>
            <a:r>
              <a:rPr lang="en-US" dirty="0"/>
              <a:t>you not know that all of us who have been baptized into Christ Jesus were baptized into </a:t>
            </a:r>
            <a:r>
              <a:rPr lang="en-US" dirty="0" smtClean="0"/>
              <a:t>His </a:t>
            </a:r>
            <a:r>
              <a:rPr lang="en-US" dirty="0"/>
              <a:t>death? </a:t>
            </a:r>
            <a:r>
              <a:rPr lang="en-US" baseline="30000" dirty="0"/>
              <a:t> </a:t>
            </a:r>
            <a:r>
              <a:rPr lang="en-US" dirty="0"/>
              <a:t>We were buried therefore with </a:t>
            </a:r>
            <a:r>
              <a:rPr lang="en-US" dirty="0" smtClean="0"/>
              <a:t>Him </a:t>
            </a:r>
            <a:r>
              <a:rPr lang="en-US" dirty="0"/>
              <a:t>by baptism into death, in order that, just as Christ was raised from the dead by the glory of the Father, </a:t>
            </a:r>
            <a:r>
              <a:rPr lang="en-US" b="1" i="1" dirty="0"/>
              <a:t>we too might walk in newness of life</a:t>
            </a:r>
            <a:r>
              <a:rPr lang="en-US" dirty="0"/>
              <a:t>… We know that our old </a:t>
            </a:r>
            <a:r>
              <a:rPr lang="en-US" dirty="0" smtClean="0"/>
              <a:t>self </a:t>
            </a:r>
            <a:r>
              <a:rPr lang="en-US" dirty="0"/>
              <a:t>was crucified with </a:t>
            </a:r>
            <a:r>
              <a:rPr lang="en-US" dirty="0" smtClean="0"/>
              <a:t>Him </a:t>
            </a:r>
            <a:r>
              <a:rPr lang="en-US" dirty="0"/>
              <a:t>in order that the body of sin might be brought to nothing, </a:t>
            </a:r>
            <a:r>
              <a:rPr lang="en-US" b="1" i="1" dirty="0"/>
              <a:t>so that we would no longer be enslaved to sin</a:t>
            </a:r>
            <a:r>
              <a:rPr lang="en-US" dirty="0"/>
              <a:t>. </a:t>
            </a:r>
            <a:r>
              <a:rPr lang="en-US" baseline="30000" dirty="0"/>
              <a:t> </a:t>
            </a:r>
            <a:r>
              <a:rPr lang="en-US" dirty="0"/>
              <a:t>For one who has died has been set </a:t>
            </a:r>
            <a:r>
              <a:rPr lang="en-US" dirty="0" smtClean="0"/>
              <a:t>free </a:t>
            </a:r>
            <a:r>
              <a:rPr lang="en-US" dirty="0"/>
              <a:t>from sin… So you also must consider yourselves dead to sin and alive to God in Christ Jesus</a:t>
            </a:r>
            <a:r>
              <a:rPr lang="en-US" dirty="0" smtClean="0"/>
              <a:t>.”   					             Romans 6:3,4; 6,7; 11</a:t>
            </a:r>
            <a:endParaRPr lang="en-US" dirty="0"/>
          </a:p>
        </p:txBody>
      </p:sp>
      <p:sp>
        <p:nvSpPr>
          <p:cNvPr id="3" name="Title 2"/>
          <p:cNvSpPr>
            <a:spLocks noGrp="1"/>
          </p:cNvSpPr>
          <p:nvPr>
            <p:ph type="title"/>
          </p:nvPr>
        </p:nvSpPr>
        <p:spPr/>
        <p:txBody>
          <a:bodyPr/>
          <a:lstStyle/>
          <a:p>
            <a:r>
              <a:rPr lang="en-US" dirty="0" smtClean="0"/>
              <a:t>Died &amp; Raised with Christ</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171008"/>
            <a:ext cx="3714750" cy="2515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4294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2400" y="2514600"/>
            <a:ext cx="5029200" cy="4191000"/>
          </a:xfrm>
        </p:spPr>
        <p:txBody>
          <a:bodyPr>
            <a:normAutofit fontScale="92500" lnSpcReduction="20000"/>
          </a:bodyPr>
          <a:lstStyle/>
          <a:p>
            <a:pPr marL="0" indent="0">
              <a:buNone/>
            </a:pPr>
            <a:r>
              <a:rPr lang="en-US" dirty="0" smtClean="0"/>
              <a:t>“For </a:t>
            </a:r>
            <a:r>
              <a:rPr lang="en-US" dirty="0"/>
              <a:t>the creation was subjected to futility, not willingly, but because of </a:t>
            </a:r>
            <a:r>
              <a:rPr lang="en-US" dirty="0" smtClean="0"/>
              <a:t>Him </a:t>
            </a:r>
            <a:r>
              <a:rPr lang="en-US" dirty="0"/>
              <a:t>who subjected it, in hope </a:t>
            </a:r>
            <a:r>
              <a:rPr lang="en-US" dirty="0" smtClean="0"/>
              <a:t>that </a:t>
            </a:r>
            <a:r>
              <a:rPr lang="en-US" b="1" i="1" dirty="0"/>
              <a:t>the creation itself will be set free from its bondage to corruption and obtain the freedom of the glory of the children of God.</a:t>
            </a:r>
            <a:r>
              <a:rPr lang="en-US" dirty="0"/>
              <a:t> </a:t>
            </a:r>
            <a:r>
              <a:rPr lang="en-US" baseline="30000" dirty="0"/>
              <a:t> </a:t>
            </a:r>
            <a:r>
              <a:rPr lang="en-US" dirty="0"/>
              <a:t>For we know that the whole creation has been groaning together in the pains of childbirth until now. </a:t>
            </a:r>
            <a:r>
              <a:rPr lang="en-US" dirty="0" smtClean="0"/>
              <a:t> And </a:t>
            </a:r>
            <a:r>
              <a:rPr lang="en-US" dirty="0"/>
              <a:t>not only the creation, but we ourselves, who have the </a:t>
            </a:r>
            <a:r>
              <a:rPr lang="en-US" dirty="0" err="1"/>
              <a:t>firstfruits</a:t>
            </a:r>
            <a:r>
              <a:rPr lang="en-US" dirty="0"/>
              <a:t> of the Spirit, groan inwardly as we wait eagerly for adoption as sons, the redemption of our bodies</a:t>
            </a:r>
            <a:r>
              <a:rPr lang="en-US" dirty="0" smtClean="0"/>
              <a:t>.”                                      			   		Romans 8:20-23 </a:t>
            </a:r>
            <a:endParaRPr lang="en-US" dirty="0"/>
          </a:p>
        </p:txBody>
      </p:sp>
      <p:sp>
        <p:nvSpPr>
          <p:cNvPr id="3" name="Title 2"/>
          <p:cNvSpPr>
            <a:spLocks noGrp="1"/>
          </p:cNvSpPr>
          <p:nvPr>
            <p:ph type="title"/>
          </p:nvPr>
        </p:nvSpPr>
        <p:spPr/>
        <p:txBody>
          <a:bodyPr/>
          <a:lstStyle/>
          <a:p>
            <a:r>
              <a:rPr lang="en-US" dirty="0" smtClean="0"/>
              <a:t>The Goal of Salvation</a:t>
            </a:r>
            <a:endParaRPr lang="en-US" dirty="0"/>
          </a:p>
        </p:txBody>
      </p:sp>
      <p:pic>
        <p:nvPicPr>
          <p:cNvPr id="9218" name="Picture 2" descr="http://2.bp.blogspot.com/-9pCfGXomc38/UNzSz2l6mvI/AAAAAAAAAxI/dRRwh09xUSE/s1600/lionlam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0"/>
            <a:ext cx="3659055" cy="27432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621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838200"/>
          </a:xfrm>
        </p:spPr>
        <p:txBody>
          <a:bodyPr/>
          <a:lstStyle/>
          <a:p>
            <a:r>
              <a:rPr lang="en-US" dirty="0" smtClean="0"/>
              <a:t>Eschatological Views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532" y="1066800"/>
            <a:ext cx="4953000" cy="5679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3005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378868"/>
            <a:ext cx="4690533" cy="4129088"/>
          </a:xfrm>
        </p:spPr>
        <p:txBody>
          <a:bodyPr>
            <a:normAutofit fontScale="92500" lnSpcReduction="10000"/>
          </a:bodyPr>
          <a:lstStyle/>
          <a:p>
            <a:pPr marL="0" indent="0">
              <a:buNone/>
            </a:pPr>
            <a:r>
              <a:rPr lang="en-US" dirty="0"/>
              <a:t>“Then I saw an angel coming down from heaven, holding in his hand the key to the bottomless pit and a great chain. </a:t>
            </a:r>
            <a:r>
              <a:rPr lang="en-US" dirty="0" smtClean="0"/>
              <a:t> </a:t>
            </a:r>
            <a:r>
              <a:rPr lang="en-US" baseline="30000" dirty="0"/>
              <a:t> </a:t>
            </a:r>
            <a:r>
              <a:rPr lang="en-US" dirty="0"/>
              <a:t>And </a:t>
            </a:r>
            <a:r>
              <a:rPr lang="en-US" dirty="0" smtClean="0"/>
              <a:t>he </a:t>
            </a:r>
            <a:r>
              <a:rPr lang="en-US" dirty="0"/>
              <a:t>seized the dragon, that ancient serpent, who is the devil and Satan, and </a:t>
            </a:r>
            <a:r>
              <a:rPr lang="en-US" b="1" i="1" dirty="0"/>
              <a:t>bound him for a thousand years</a:t>
            </a:r>
            <a:r>
              <a:rPr lang="en-US" dirty="0"/>
              <a:t>, </a:t>
            </a:r>
            <a:r>
              <a:rPr lang="en-US" dirty="0" smtClean="0"/>
              <a:t>and </a:t>
            </a:r>
            <a:r>
              <a:rPr lang="en-US" dirty="0"/>
              <a:t>threw him into the pit, and shut it and sealed it over him, </a:t>
            </a:r>
            <a:r>
              <a:rPr lang="en-US" b="1" i="1" dirty="0"/>
              <a:t>so that he might not deceive the nations any longer</a:t>
            </a:r>
            <a:r>
              <a:rPr lang="en-US" dirty="0"/>
              <a:t>, until the thousand years were ended. After that he must be released for a little while</a:t>
            </a:r>
            <a:r>
              <a:rPr lang="en-US" dirty="0" smtClean="0"/>
              <a:t>.”  			                         Revelation 20:1-3</a:t>
            </a:r>
            <a:endParaRPr lang="en-US" dirty="0"/>
          </a:p>
        </p:txBody>
      </p:sp>
      <p:sp>
        <p:nvSpPr>
          <p:cNvPr id="3" name="Title 2"/>
          <p:cNvSpPr>
            <a:spLocks noGrp="1"/>
          </p:cNvSpPr>
          <p:nvPr>
            <p:ph type="title"/>
          </p:nvPr>
        </p:nvSpPr>
        <p:spPr/>
        <p:txBody>
          <a:bodyPr/>
          <a:lstStyle/>
          <a:p>
            <a:r>
              <a:rPr lang="en-US" dirty="0" smtClean="0"/>
              <a:t>Satan Bound</a:t>
            </a:r>
            <a:endParaRPr lang="en-US" dirty="0"/>
          </a:p>
        </p:txBody>
      </p:sp>
      <p:pic>
        <p:nvPicPr>
          <p:cNvPr id="10242" name="Picture 2" descr="http://www.artofbonsai.org/eristic/images/chain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971800"/>
            <a:ext cx="3905250" cy="2943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543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15962"/>
          </a:xfrm>
        </p:spPr>
        <p:txBody>
          <a:bodyPr>
            <a:normAutofit fontScale="90000"/>
          </a:bodyPr>
          <a:lstStyle/>
          <a:p>
            <a:r>
              <a:rPr lang="en-US" dirty="0" smtClean="0"/>
              <a:t>When Was Satan Bound?</a:t>
            </a:r>
            <a:endParaRPr lang="en-US" dirty="0"/>
          </a:p>
        </p:txBody>
      </p:sp>
      <p:sp>
        <p:nvSpPr>
          <p:cNvPr id="3" name="Content Placeholder 2"/>
          <p:cNvSpPr>
            <a:spLocks noGrp="1"/>
          </p:cNvSpPr>
          <p:nvPr>
            <p:ph idx="1"/>
          </p:nvPr>
        </p:nvSpPr>
        <p:spPr>
          <a:xfrm>
            <a:off x="228600" y="2080189"/>
            <a:ext cx="4495800" cy="4549211"/>
          </a:xfrm>
        </p:spPr>
        <p:txBody>
          <a:bodyPr>
            <a:noAutofit/>
          </a:bodyPr>
          <a:lstStyle/>
          <a:p>
            <a:pPr marL="0" indent="0">
              <a:buNone/>
            </a:pPr>
            <a:r>
              <a:rPr lang="en-US" sz="1800" dirty="0" smtClean="0"/>
              <a:t>“But </a:t>
            </a:r>
            <a:r>
              <a:rPr lang="en-US" sz="1800" dirty="0"/>
              <a:t>if it is by the Spirit of God that I cast out demons, </a:t>
            </a:r>
            <a:r>
              <a:rPr lang="en-US" sz="1800" b="1" i="1" dirty="0"/>
              <a:t>then the kingdom of God has come upon you</a:t>
            </a:r>
            <a:r>
              <a:rPr lang="en-US" sz="1800" dirty="0"/>
              <a:t>. </a:t>
            </a:r>
            <a:r>
              <a:rPr lang="en-US" sz="1800" dirty="0" smtClean="0"/>
              <a:t>Or </a:t>
            </a:r>
            <a:r>
              <a:rPr lang="en-US" sz="1800" dirty="0"/>
              <a:t>how can someone enter a strong man's house and plunder his goods, </a:t>
            </a:r>
            <a:r>
              <a:rPr lang="en-US" sz="1800" b="1" i="1" dirty="0"/>
              <a:t>unless he first binds the strong man</a:t>
            </a:r>
            <a:r>
              <a:rPr lang="en-US" sz="1800" dirty="0"/>
              <a:t>? Then indeed he may plunder his house</a:t>
            </a:r>
            <a:r>
              <a:rPr lang="en-US" sz="1800" dirty="0" smtClean="0"/>
              <a:t>.”  </a:t>
            </a:r>
          </a:p>
          <a:p>
            <a:pPr marL="0" indent="0">
              <a:buNone/>
            </a:pPr>
            <a:r>
              <a:rPr lang="en-US" sz="1800" dirty="0"/>
              <a:t>	</a:t>
            </a:r>
            <a:r>
              <a:rPr lang="en-US" sz="1800" dirty="0" smtClean="0"/>
              <a:t>	     </a:t>
            </a:r>
            <a:r>
              <a:rPr lang="en-US" sz="1800" dirty="0"/>
              <a:t> </a:t>
            </a:r>
            <a:r>
              <a:rPr lang="en-US" sz="1800" dirty="0" smtClean="0"/>
              <a:t>        Matthew 12:28,29</a:t>
            </a:r>
          </a:p>
          <a:p>
            <a:pPr marL="0" indent="0">
              <a:buNone/>
            </a:pPr>
            <a:endParaRPr lang="en-US" sz="1800" dirty="0"/>
          </a:p>
          <a:p>
            <a:pPr marL="0" indent="0">
              <a:buNone/>
            </a:pPr>
            <a:r>
              <a:rPr lang="en-US" sz="1800" dirty="0"/>
              <a:t>“The seventy-two returned with joy, saying, </a:t>
            </a:r>
            <a:r>
              <a:rPr lang="en-US" sz="1800" dirty="0" smtClean="0"/>
              <a:t>‘Lord</a:t>
            </a:r>
            <a:r>
              <a:rPr lang="en-US" sz="1800" dirty="0"/>
              <a:t>, even the demons are subject to us in </a:t>
            </a:r>
            <a:r>
              <a:rPr lang="en-US" sz="1800" dirty="0" smtClean="0"/>
              <a:t>Your </a:t>
            </a:r>
            <a:r>
              <a:rPr lang="en-US" sz="1800" dirty="0"/>
              <a:t>name</a:t>
            </a:r>
            <a:r>
              <a:rPr lang="en-US" sz="1800" dirty="0" smtClean="0"/>
              <a:t>!’  And He </a:t>
            </a:r>
            <a:r>
              <a:rPr lang="en-US" sz="1800" dirty="0"/>
              <a:t>said to them, </a:t>
            </a:r>
            <a:r>
              <a:rPr lang="en-US" sz="1800" dirty="0" smtClean="0"/>
              <a:t>‘</a:t>
            </a:r>
            <a:r>
              <a:rPr lang="en-US" sz="1800" b="1" i="1" dirty="0" smtClean="0"/>
              <a:t>I </a:t>
            </a:r>
            <a:r>
              <a:rPr lang="en-US" sz="1800" b="1" i="1" dirty="0"/>
              <a:t>saw Satan fall like lightning from heaven</a:t>
            </a:r>
            <a:r>
              <a:rPr lang="en-US" sz="1800" i="1" dirty="0" smtClean="0"/>
              <a:t>.  </a:t>
            </a:r>
            <a:r>
              <a:rPr lang="en-US" sz="1800" dirty="0" smtClean="0"/>
              <a:t>Behold</a:t>
            </a:r>
            <a:r>
              <a:rPr lang="en-US" sz="1800" dirty="0"/>
              <a:t>, I have given you authority to tread on serpents and scorpions, and over all the power of the </a:t>
            </a:r>
            <a:r>
              <a:rPr lang="en-US" sz="1800" dirty="0" smtClean="0"/>
              <a:t>enemy…”              		              		     Luke 10:17-19 </a:t>
            </a:r>
            <a:endParaRPr lang="en-US" sz="1800" dirty="0"/>
          </a:p>
        </p:txBody>
      </p:sp>
      <p:pic>
        <p:nvPicPr>
          <p:cNvPr id="4098" name="Picture 2" descr="http://storgy.files.wordpress.com/2014/11/1-bound-with-chains-at-the-wrists.jpg"/>
          <p:cNvPicPr>
            <a:picLocks noChangeAspect="1" noChangeArrowheads="1"/>
          </p:cNvPicPr>
          <p:nvPr/>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rcRect l="15399" r="1391"/>
          <a:stretch/>
        </p:blipFill>
        <p:spPr bwMode="auto">
          <a:xfrm>
            <a:off x="4953000" y="2819400"/>
            <a:ext cx="3887321" cy="3505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044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09800"/>
            <a:ext cx="5257800" cy="4419600"/>
          </a:xfrm>
        </p:spPr>
        <p:txBody>
          <a:bodyPr>
            <a:noAutofit/>
          </a:bodyPr>
          <a:lstStyle/>
          <a:p>
            <a:pPr marL="0" indent="0">
              <a:buNone/>
            </a:pPr>
            <a:r>
              <a:rPr lang="en-US" sz="1800" dirty="0"/>
              <a:t>“Now is the judgment of this world; </a:t>
            </a:r>
            <a:r>
              <a:rPr lang="en-US" sz="1800" b="1" i="1" dirty="0"/>
              <a:t>now will the ruler of this world be cast out</a:t>
            </a:r>
            <a:r>
              <a:rPr lang="en-US" sz="1800" b="1" dirty="0"/>
              <a:t>.</a:t>
            </a:r>
            <a:r>
              <a:rPr lang="en-US" sz="1800" dirty="0"/>
              <a:t> </a:t>
            </a:r>
            <a:r>
              <a:rPr lang="en-US" sz="1800" baseline="30000" dirty="0"/>
              <a:t> </a:t>
            </a:r>
            <a:r>
              <a:rPr lang="en-US" sz="1800" dirty="0"/>
              <a:t>And I, when I am lifted up from the earth, will </a:t>
            </a:r>
            <a:r>
              <a:rPr lang="en-US" sz="1800" b="1" i="1" dirty="0"/>
              <a:t>draw all people to </a:t>
            </a:r>
            <a:r>
              <a:rPr lang="en-US" sz="1800" b="1" i="1" dirty="0" smtClean="0"/>
              <a:t>Myself</a:t>
            </a:r>
            <a:r>
              <a:rPr lang="en-US" sz="1800" dirty="0" smtClean="0"/>
              <a:t>.”  		                                      John 12:31,32</a:t>
            </a:r>
            <a:endParaRPr lang="en-US" sz="1800" dirty="0"/>
          </a:p>
          <a:p>
            <a:pPr marL="0" indent="0">
              <a:buNone/>
            </a:pPr>
            <a:r>
              <a:rPr lang="en-US" sz="1800" dirty="0" smtClean="0"/>
              <a:t>“Now </a:t>
            </a:r>
            <a:r>
              <a:rPr lang="en-US" sz="1800" dirty="0"/>
              <a:t>war arose in heaven, Michael and his angels fighting against the dragon. And the dragon and his angels fought back, but he was defeated, and there was no longer any place for them in heaven. </a:t>
            </a:r>
            <a:r>
              <a:rPr lang="en-US" sz="1800" baseline="30000" dirty="0"/>
              <a:t> </a:t>
            </a:r>
            <a:r>
              <a:rPr lang="en-US" sz="1800" b="1" i="1" dirty="0"/>
              <a:t>And the great dragon was thrown down</a:t>
            </a:r>
            <a:r>
              <a:rPr lang="en-US" sz="1800" dirty="0"/>
              <a:t>, that ancient serpent, who is called the devil and Satan, the deceiver of the whole world – he was thrown down to the </a:t>
            </a:r>
            <a:r>
              <a:rPr lang="en-US" sz="1800" dirty="0" smtClean="0"/>
              <a:t>earth…”    		            Revelation 12:7-9</a:t>
            </a:r>
            <a:endParaRPr lang="en-US" sz="1800" dirty="0"/>
          </a:p>
          <a:p>
            <a:pPr marL="0" indent="0">
              <a:buNone/>
            </a:pPr>
            <a:r>
              <a:rPr lang="en-US" sz="1800" dirty="0"/>
              <a:t>“</a:t>
            </a:r>
            <a:r>
              <a:rPr lang="en-US" sz="1800" b="1" i="1" dirty="0"/>
              <a:t>All authority in heaven and on earth has been given to Me</a:t>
            </a:r>
            <a:r>
              <a:rPr lang="en-US" sz="1800" dirty="0"/>
              <a:t>. </a:t>
            </a:r>
            <a:r>
              <a:rPr lang="en-US" sz="1800" baseline="30000" dirty="0"/>
              <a:t> </a:t>
            </a:r>
            <a:r>
              <a:rPr lang="en-US" sz="1800" dirty="0"/>
              <a:t>Go therefore and make disciples of all nations…”    	                        </a:t>
            </a:r>
            <a:r>
              <a:rPr lang="en-US" sz="1800" dirty="0" smtClean="0"/>
              <a:t>      Matthew 28:18,19</a:t>
            </a:r>
            <a:endParaRPr lang="en-US" sz="1800" dirty="0"/>
          </a:p>
        </p:txBody>
      </p:sp>
      <p:pic>
        <p:nvPicPr>
          <p:cNvPr id="5122" name="Picture 2" descr="http://www.torchleader.com/tl/great_commis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199870"/>
            <a:ext cx="3251906" cy="24389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459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828800"/>
            <a:ext cx="4004733" cy="4724400"/>
          </a:xfrm>
        </p:spPr>
        <p:txBody>
          <a:bodyPr>
            <a:normAutofit fontScale="92500"/>
          </a:bodyPr>
          <a:lstStyle/>
          <a:p>
            <a:r>
              <a:rPr lang="en-US" dirty="0" smtClean="0"/>
              <a:t>“And God said, ‘Let there be light,’ and there was light.”	</a:t>
            </a:r>
            <a:r>
              <a:rPr lang="en-US" dirty="0"/>
              <a:t> </a:t>
            </a:r>
            <a:r>
              <a:rPr lang="en-US" dirty="0" smtClean="0"/>
              <a:t>       		           Genesis 1:3</a:t>
            </a:r>
          </a:p>
          <a:p>
            <a:r>
              <a:rPr lang="en-US" dirty="0" smtClean="0"/>
              <a:t>“By the Word of the Lord the heavens were made, and by the breath of His mouth all their host.”              Psalm 33:6</a:t>
            </a:r>
          </a:p>
          <a:p>
            <a:r>
              <a:rPr lang="en-US" dirty="0" smtClean="0"/>
              <a:t>“By faith we understand that the universe was created by the Word of God, so that what is seen was not made out of things that are visible.”</a:t>
            </a:r>
            <a:r>
              <a:rPr lang="en-US" dirty="0"/>
              <a:t> </a:t>
            </a:r>
            <a:r>
              <a:rPr lang="en-US" dirty="0" smtClean="0"/>
              <a:t>		       Hebrews 11:3</a:t>
            </a:r>
          </a:p>
        </p:txBody>
      </p:sp>
      <p:sp>
        <p:nvSpPr>
          <p:cNvPr id="3" name="Title 2"/>
          <p:cNvSpPr>
            <a:spLocks noGrp="1"/>
          </p:cNvSpPr>
          <p:nvPr>
            <p:ph type="title"/>
          </p:nvPr>
        </p:nvSpPr>
        <p:spPr/>
        <p:txBody>
          <a:bodyPr>
            <a:normAutofit/>
          </a:bodyPr>
          <a:lstStyle/>
          <a:p>
            <a:r>
              <a:rPr lang="en-US" dirty="0" smtClean="0"/>
              <a:t>“In the Beginning…”</a:t>
            </a:r>
            <a:endParaRPr lang="en-US" dirty="0"/>
          </a:p>
        </p:txBody>
      </p:sp>
      <p:pic>
        <p:nvPicPr>
          <p:cNvPr id="1026" name="Picture 2" descr="http://iyyun.com/wp-content/uploads/2011/05/light-creation-415x258.jpg"/>
          <p:cNvPicPr>
            <a:picLocks noChangeAspect="1" noChangeArrowheads="1"/>
          </p:cNvPicPr>
          <p:nvPr/>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3121" r="11928"/>
          <a:stretch/>
        </p:blipFill>
        <p:spPr bwMode="auto">
          <a:xfrm>
            <a:off x="4753873" y="2851030"/>
            <a:ext cx="4134028" cy="3429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871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14800" y="2438400"/>
            <a:ext cx="4724400" cy="4343400"/>
          </a:xfrm>
        </p:spPr>
        <p:txBody>
          <a:bodyPr>
            <a:normAutofit fontScale="92500"/>
          </a:bodyPr>
          <a:lstStyle/>
          <a:p>
            <a:r>
              <a:rPr lang="en-US" dirty="0" smtClean="0"/>
              <a:t>“</a:t>
            </a:r>
            <a:r>
              <a:rPr lang="en-US" dirty="0" err="1" smtClean="0"/>
              <a:t>yom</a:t>
            </a:r>
            <a:r>
              <a:rPr lang="en-US" dirty="0" smtClean="0"/>
              <a:t>” – almost always means either a 24-hr. day or the counterpart to “night”; rarely used in a figurative way (“Day of the Lord”), and context makes it clear</a:t>
            </a:r>
          </a:p>
          <a:p>
            <a:r>
              <a:rPr lang="en-US" dirty="0" smtClean="0"/>
              <a:t>Immediate context:  “there was </a:t>
            </a:r>
            <a:r>
              <a:rPr lang="en-US" b="1" i="1" dirty="0" smtClean="0"/>
              <a:t>evening</a:t>
            </a:r>
            <a:r>
              <a:rPr lang="en-US" dirty="0" smtClean="0"/>
              <a:t>, and there was </a:t>
            </a:r>
            <a:r>
              <a:rPr lang="en-US" b="1" i="1" dirty="0" smtClean="0"/>
              <a:t>morning</a:t>
            </a:r>
            <a:r>
              <a:rPr lang="en-US" dirty="0" smtClean="0"/>
              <a:t>…”</a:t>
            </a:r>
          </a:p>
          <a:p>
            <a:r>
              <a:rPr lang="en-US" dirty="0" smtClean="0"/>
              <a:t>“Let there be lights in the expanse of the heavens to separate the day from the night.  And let them be for signs and for </a:t>
            </a:r>
            <a:r>
              <a:rPr lang="en-US" b="1" i="1" dirty="0" smtClean="0"/>
              <a:t>seasons</a:t>
            </a:r>
            <a:r>
              <a:rPr lang="en-US" dirty="0" smtClean="0"/>
              <a:t>, for </a:t>
            </a:r>
            <a:r>
              <a:rPr lang="en-US" b="1" i="1" dirty="0" smtClean="0"/>
              <a:t>days</a:t>
            </a:r>
            <a:r>
              <a:rPr lang="en-US" dirty="0" smtClean="0"/>
              <a:t> and </a:t>
            </a:r>
            <a:r>
              <a:rPr lang="en-US" b="1" i="1" dirty="0" smtClean="0"/>
              <a:t>years</a:t>
            </a:r>
            <a:r>
              <a:rPr lang="en-US" dirty="0" smtClean="0"/>
              <a:t>.”           	                     Genesis 1:14</a:t>
            </a:r>
          </a:p>
        </p:txBody>
      </p:sp>
      <p:sp>
        <p:nvSpPr>
          <p:cNvPr id="3" name="Title 2"/>
          <p:cNvSpPr>
            <a:spLocks noGrp="1"/>
          </p:cNvSpPr>
          <p:nvPr>
            <p:ph type="title"/>
          </p:nvPr>
        </p:nvSpPr>
        <p:spPr/>
        <p:txBody>
          <a:bodyPr/>
          <a:lstStyle/>
          <a:p>
            <a:r>
              <a:rPr lang="en-US" dirty="0" smtClean="0"/>
              <a:t>The Days of Creation</a:t>
            </a:r>
            <a:endParaRPr lang="en-US" dirty="0"/>
          </a:p>
        </p:txBody>
      </p:sp>
      <p:pic>
        <p:nvPicPr>
          <p:cNvPr id="2050" name="Picture 2" descr="http://sos.noaa.gov/images/Land/oned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375" y="2774830"/>
            <a:ext cx="3448228" cy="34482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9422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590800"/>
            <a:ext cx="3962400" cy="3800313"/>
          </a:xfrm>
        </p:spPr>
        <p:txBody>
          <a:bodyPr/>
          <a:lstStyle/>
          <a:p>
            <a:r>
              <a:rPr lang="en-US" dirty="0" smtClean="0"/>
              <a:t>“Remember the Sabbath day, to keep it holy… </a:t>
            </a:r>
            <a:r>
              <a:rPr lang="en-US" baseline="30000" dirty="0"/>
              <a:t> </a:t>
            </a:r>
            <a:r>
              <a:rPr lang="en-US" dirty="0" smtClean="0"/>
              <a:t>For </a:t>
            </a:r>
            <a:r>
              <a:rPr lang="en-US" dirty="0"/>
              <a:t>in six days the </a:t>
            </a:r>
            <a:r>
              <a:rPr lang="en-US" cap="small" dirty="0"/>
              <a:t>Lord</a:t>
            </a:r>
            <a:r>
              <a:rPr lang="en-US" dirty="0"/>
              <a:t> made heaven and earth, the sea, and all that is in them, and rested on the seventh day. Therefore the </a:t>
            </a:r>
            <a:r>
              <a:rPr lang="en-US" cap="small" dirty="0"/>
              <a:t>Lord</a:t>
            </a:r>
            <a:r>
              <a:rPr lang="en-US" dirty="0"/>
              <a:t> blessed the Sabbath day and made it holy</a:t>
            </a:r>
            <a:r>
              <a:rPr lang="en-US" dirty="0" smtClean="0"/>
              <a:t>.”  	              		    Exodus 20:11</a:t>
            </a:r>
            <a:endParaRPr lang="en-US" dirty="0"/>
          </a:p>
        </p:txBody>
      </p:sp>
      <p:sp>
        <p:nvSpPr>
          <p:cNvPr id="3" name="Title 2"/>
          <p:cNvSpPr>
            <a:spLocks noGrp="1"/>
          </p:cNvSpPr>
          <p:nvPr>
            <p:ph type="title"/>
          </p:nvPr>
        </p:nvSpPr>
        <p:spPr/>
        <p:txBody>
          <a:bodyPr/>
          <a:lstStyle/>
          <a:p>
            <a:r>
              <a:rPr lang="en-US" dirty="0" smtClean="0"/>
              <a:t>God’s Work Week</a:t>
            </a:r>
            <a:endParaRPr lang="en-US" dirty="0"/>
          </a:p>
        </p:txBody>
      </p:sp>
      <p:pic>
        <p:nvPicPr>
          <p:cNvPr id="3074" name="Picture 2" descr="http://likeable.com/wp-content/uploads/2011/04/ten_commandments_large_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5927" y="2590800"/>
            <a:ext cx="3200400" cy="3905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143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67014" y="2743200"/>
            <a:ext cx="4343401" cy="3505200"/>
          </a:xfrm>
        </p:spPr>
        <p:txBody>
          <a:bodyPr/>
          <a:lstStyle/>
          <a:p>
            <a:r>
              <a:rPr lang="en-US" dirty="0" smtClean="0"/>
              <a:t>“</a:t>
            </a:r>
            <a:r>
              <a:rPr lang="en-US" dirty="0"/>
              <a:t>For if, </a:t>
            </a:r>
            <a:r>
              <a:rPr lang="en-US" b="1" i="1" dirty="0"/>
              <a:t>because of one man's trespass, death reigned </a:t>
            </a:r>
            <a:r>
              <a:rPr lang="en-US" dirty="0"/>
              <a:t>through that one man, much more will those who receive the abundance of grace and the free gift of righteousness </a:t>
            </a:r>
            <a:r>
              <a:rPr lang="en-US" b="1" i="1" dirty="0"/>
              <a:t>reign in life through the one man Jesus Christ</a:t>
            </a:r>
            <a:r>
              <a:rPr lang="en-US" dirty="0" smtClean="0"/>
              <a:t>.”         			         Romans 5:17 </a:t>
            </a:r>
            <a:endParaRPr lang="en-US" dirty="0"/>
          </a:p>
        </p:txBody>
      </p:sp>
      <p:sp>
        <p:nvSpPr>
          <p:cNvPr id="3" name="Title 2"/>
          <p:cNvSpPr>
            <a:spLocks noGrp="1"/>
          </p:cNvSpPr>
          <p:nvPr>
            <p:ph type="title"/>
          </p:nvPr>
        </p:nvSpPr>
        <p:spPr/>
        <p:txBody>
          <a:bodyPr/>
          <a:lstStyle/>
          <a:p>
            <a:r>
              <a:rPr lang="en-US" dirty="0" smtClean="0"/>
              <a:t>The Historicity of Adam and Eve</a:t>
            </a:r>
            <a:endParaRPr lang="en-US" dirty="0"/>
          </a:p>
        </p:txBody>
      </p:sp>
      <p:pic>
        <p:nvPicPr>
          <p:cNvPr id="4098" name="Picture 2" descr="http://www.paintingsilove.com/uploads/3/3403/the-garden-of-ed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827" y="2671272"/>
            <a:ext cx="4319187" cy="34368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6902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057400"/>
            <a:ext cx="4343400" cy="4572000"/>
          </a:xfrm>
        </p:spPr>
        <p:txBody>
          <a:bodyPr>
            <a:normAutofit fontScale="92500" lnSpcReduction="10000"/>
          </a:bodyPr>
          <a:lstStyle/>
          <a:p>
            <a:r>
              <a:rPr lang="en-US" dirty="0" smtClean="0"/>
              <a:t>“So God created man in His image… And God blessed them, “Be fruitful and multiply and fill the earth and subdue it, and </a:t>
            </a:r>
            <a:r>
              <a:rPr lang="en-US" b="1" i="1" dirty="0" smtClean="0"/>
              <a:t>have dominion</a:t>
            </a:r>
            <a:r>
              <a:rPr lang="en-US" dirty="0" smtClean="0"/>
              <a:t>…”                	  	                      Genesis 1:27,28</a:t>
            </a:r>
          </a:p>
          <a:p>
            <a:r>
              <a:rPr lang="en-US" dirty="0" smtClean="0"/>
              <a:t>“And the Lord God commanded the man, saying, “You may surely eat of every tree of the garden, but of the tree of the knowledge of good and evil you shall not eat, for in the day that you eat of it you shall surely die.”  		         Genesis 2:16,17</a:t>
            </a:r>
          </a:p>
        </p:txBody>
      </p:sp>
      <p:sp>
        <p:nvSpPr>
          <p:cNvPr id="3" name="Title 2"/>
          <p:cNvSpPr>
            <a:spLocks noGrp="1"/>
          </p:cNvSpPr>
          <p:nvPr>
            <p:ph type="title"/>
          </p:nvPr>
        </p:nvSpPr>
        <p:spPr/>
        <p:txBody>
          <a:bodyPr/>
          <a:lstStyle/>
          <a:p>
            <a:r>
              <a:rPr lang="en-US" dirty="0" smtClean="0"/>
              <a:t>The Dominion Mandate</a:t>
            </a:r>
            <a:endParaRPr lang="en-US" dirty="0"/>
          </a:p>
        </p:txBody>
      </p:sp>
      <p:pic>
        <p:nvPicPr>
          <p:cNvPr id="5122" name="Picture 2" descr="http://healthontrack.info/wp-content/uploads/2011/09/gardening-benefi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667000"/>
            <a:ext cx="3810000" cy="38100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009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43400" y="2438400"/>
            <a:ext cx="4572000" cy="4267200"/>
          </a:xfrm>
        </p:spPr>
        <p:txBody>
          <a:bodyPr>
            <a:normAutofit fontScale="85000" lnSpcReduction="10000"/>
          </a:bodyPr>
          <a:lstStyle/>
          <a:p>
            <a:r>
              <a:rPr lang="en-US" dirty="0" smtClean="0"/>
              <a:t>“Our first parents, being seduced by the subtlety and temptation of Satan, sinned, in eating the forbidden fruit… By this sin </a:t>
            </a:r>
            <a:r>
              <a:rPr lang="en-US" b="1" i="1" dirty="0" smtClean="0"/>
              <a:t>they fell from their original righteousness and communion with God</a:t>
            </a:r>
            <a:r>
              <a:rPr lang="en-US" dirty="0" smtClean="0"/>
              <a:t>, and so became </a:t>
            </a:r>
            <a:r>
              <a:rPr lang="en-US" b="1" i="1" dirty="0" smtClean="0"/>
              <a:t>dead in sin</a:t>
            </a:r>
            <a:r>
              <a:rPr lang="en-US" dirty="0" smtClean="0"/>
              <a:t>, and </a:t>
            </a:r>
            <a:r>
              <a:rPr lang="en-US" b="1" i="1" dirty="0" smtClean="0"/>
              <a:t>wholly defiled </a:t>
            </a:r>
            <a:r>
              <a:rPr lang="en-US" dirty="0" smtClean="0"/>
              <a:t>in all the parts and faculties of soul and body… They being the root of all mankind, the guilt of </a:t>
            </a:r>
            <a:r>
              <a:rPr lang="en-US" b="1" i="1" dirty="0" smtClean="0"/>
              <a:t>this sin was imputed</a:t>
            </a:r>
            <a:r>
              <a:rPr lang="en-US" dirty="0" smtClean="0"/>
              <a:t>; and the same death in sin, and corrupted nature, </a:t>
            </a:r>
            <a:r>
              <a:rPr lang="en-US" b="1" i="1" dirty="0" smtClean="0"/>
              <a:t>conveyed to all their posterity </a:t>
            </a:r>
            <a:r>
              <a:rPr lang="en-US" dirty="0" smtClean="0"/>
              <a:t>descending from them by ordinary generation…”                               			      WCF, Ch. 6, Para. 1-3</a:t>
            </a:r>
            <a:endParaRPr lang="en-US" dirty="0"/>
          </a:p>
        </p:txBody>
      </p:sp>
      <p:sp>
        <p:nvSpPr>
          <p:cNvPr id="3" name="Title 2"/>
          <p:cNvSpPr>
            <a:spLocks noGrp="1"/>
          </p:cNvSpPr>
          <p:nvPr>
            <p:ph type="title"/>
          </p:nvPr>
        </p:nvSpPr>
        <p:spPr/>
        <p:txBody>
          <a:bodyPr/>
          <a:lstStyle/>
          <a:p>
            <a:r>
              <a:rPr lang="en-US" dirty="0" smtClean="0"/>
              <a:t>The Fall</a:t>
            </a:r>
            <a:endParaRPr lang="en-US" dirty="0"/>
          </a:p>
        </p:txBody>
      </p:sp>
      <p:pic>
        <p:nvPicPr>
          <p:cNvPr id="1026" name="Picture 2" descr="File:Adamandevesin.jpg"/>
          <p:cNvPicPr>
            <a:picLocks noChangeAspect="1" noChangeArrowheads="1"/>
          </p:cNvPicPr>
          <p:nvPr/>
        </p:nvPicPr>
        <p:blipFill rotWithShape="1">
          <a:blip r:embed="rId2">
            <a:extLst>
              <a:ext uri="{28A0092B-C50C-407E-A947-70E740481C1C}">
                <a14:useLocalDpi xmlns:a14="http://schemas.microsoft.com/office/drawing/2010/main" val="0"/>
              </a:ext>
            </a:extLst>
          </a:blip>
          <a:srcRect l="2306" t="1760" r="1846" b="8227"/>
          <a:stretch/>
        </p:blipFill>
        <p:spPr bwMode="auto">
          <a:xfrm>
            <a:off x="605285" y="2286000"/>
            <a:ext cx="3286665" cy="41924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7715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133600"/>
            <a:ext cx="4572000" cy="4373563"/>
          </a:xfrm>
        </p:spPr>
        <p:txBody>
          <a:bodyPr>
            <a:normAutofit fontScale="85000" lnSpcReduction="20000"/>
          </a:bodyPr>
          <a:lstStyle/>
          <a:p>
            <a:pPr marL="0" indent="0">
              <a:buNone/>
            </a:pPr>
            <a:r>
              <a:rPr lang="en-US" dirty="0" smtClean="0"/>
              <a:t>“Therefore</a:t>
            </a:r>
            <a:r>
              <a:rPr lang="en-US" dirty="0"/>
              <a:t>, just as sin came into the world through one man, and death through sin, and </a:t>
            </a:r>
            <a:r>
              <a:rPr lang="en-US" b="1" i="1" dirty="0"/>
              <a:t>so death spread to all men</a:t>
            </a:r>
            <a:r>
              <a:rPr lang="en-US" dirty="0"/>
              <a:t> because all sinned…one trespass led to condemnation for all men... by the one man's disobedience </a:t>
            </a:r>
            <a:r>
              <a:rPr lang="en-US" b="1" i="1" dirty="0"/>
              <a:t>the many were made </a:t>
            </a:r>
            <a:r>
              <a:rPr lang="en-US" b="1" i="1" dirty="0" smtClean="0"/>
              <a:t>sinners</a:t>
            </a:r>
            <a:r>
              <a:rPr lang="en-US" dirty="0" smtClean="0"/>
              <a:t>…”          	Romans 5:12,19</a:t>
            </a:r>
          </a:p>
          <a:p>
            <a:pPr marL="0" indent="0">
              <a:buNone/>
            </a:pPr>
            <a:endParaRPr lang="en-US" dirty="0" smtClean="0"/>
          </a:p>
          <a:p>
            <a:pPr marL="0" indent="0">
              <a:buNone/>
            </a:pPr>
            <a:r>
              <a:rPr lang="en-US" dirty="0"/>
              <a:t>“Behold, I was brought forth in iniquity</a:t>
            </a:r>
            <a:r>
              <a:rPr lang="en-US" dirty="0" smtClean="0"/>
              <a:t>, and </a:t>
            </a:r>
            <a:r>
              <a:rPr lang="en-US" dirty="0"/>
              <a:t>in sin did my mother conceive me</a:t>
            </a:r>
            <a:r>
              <a:rPr lang="en-US" dirty="0" smtClean="0"/>
              <a:t>.                             			         Psalm 51:5</a:t>
            </a:r>
          </a:p>
          <a:p>
            <a:pPr marL="0" indent="0">
              <a:buNone/>
            </a:pPr>
            <a:endParaRPr lang="en-US" dirty="0" smtClean="0"/>
          </a:p>
          <a:p>
            <a:pPr marL="0" indent="0">
              <a:buNone/>
            </a:pPr>
            <a:r>
              <a:rPr lang="en-US" dirty="0" smtClean="0"/>
              <a:t>“And </a:t>
            </a:r>
            <a:r>
              <a:rPr lang="en-US" dirty="0"/>
              <a:t>you were dead in the trespasses and sins </a:t>
            </a:r>
            <a:r>
              <a:rPr lang="en-US" dirty="0" smtClean="0"/>
              <a:t>in </a:t>
            </a:r>
            <a:r>
              <a:rPr lang="en-US" dirty="0"/>
              <a:t>which you once walked, following the course of this </a:t>
            </a:r>
            <a:r>
              <a:rPr lang="en-US" dirty="0" smtClean="0"/>
              <a:t>world…”          			 Ephesians 2:1,2</a:t>
            </a:r>
            <a:endParaRPr lang="en-US" dirty="0"/>
          </a:p>
        </p:txBody>
      </p:sp>
      <p:sp>
        <p:nvSpPr>
          <p:cNvPr id="3" name="Title 2"/>
          <p:cNvSpPr>
            <a:spLocks noGrp="1"/>
          </p:cNvSpPr>
          <p:nvPr>
            <p:ph type="title"/>
          </p:nvPr>
        </p:nvSpPr>
        <p:spPr/>
        <p:txBody>
          <a:bodyPr/>
          <a:lstStyle/>
          <a:p>
            <a:r>
              <a:rPr lang="en-US" dirty="0" smtClean="0"/>
              <a:t>Our Fallen State</a:t>
            </a:r>
            <a:endParaRPr lang="en-US" dirty="0"/>
          </a:p>
        </p:txBody>
      </p:sp>
      <p:sp>
        <p:nvSpPr>
          <p:cNvPr id="4" name="AutoShape 2" descr="http://theinfothority.com/wp-content/uploads/2011/08/Angry-Baby-300x29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theinfothority.com/wp-content/uploads/2011/08/Angry-Baby-300x291.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theinfothority.com/wp-content/uploads/2011/08/Angry-Baby-300x291.jpg"/>
          <p:cNvSpPr>
            <a:spLocks noChangeAspect="1" noChangeArrowheads="1"/>
          </p:cNvSpPr>
          <p:nvPr/>
        </p:nvSpPr>
        <p:spPr bwMode="auto">
          <a:xfrm>
            <a:off x="155575" y="-1325563"/>
            <a:ext cx="2857500" cy="2771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Image result for shattered"/>
          <p:cNvPicPr>
            <a:picLocks noChangeAspect="1" noChangeArrowheads="1"/>
          </p:cNvPicPr>
          <p:nvPr/>
        </p:nvPicPr>
        <p:blipFill rotWithShape="1">
          <a:blip r:embed="rId2">
            <a:extLst>
              <a:ext uri="{28A0092B-C50C-407E-A947-70E740481C1C}">
                <a14:useLocalDpi xmlns:a14="http://schemas.microsoft.com/office/drawing/2010/main" val="0"/>
              </a:ext>
            </a:extLst>
          </a:blip>
          <a:srcRect l="8080" r="7831"/>
          <a:stretch/>
        </p:blipFill>
        <p:spPr bwMode="auto">
          <a:xfrm>
            <a:off x="5257800" y="3200400"/>
            <a:ext cx="3584137" cy="2667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577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2400" y="2590800"/>
            <a:ext cx="4953000" cy="4038600"/>
          </a:xfrm>
        </p:spPr>
        <p:txBody>
          <a:bodyPr>
            <a:normAutofit fontScale="77500" lnSpcReduction="20000"/>
          </a:bodyPr>
          <a:lstStyle/>
          <a:p>
            <a:pPr marL="0" indent="0">
              <a:buNone/>
            </a:pPr>
            <a:r>
              <a:rPr lang="en-US" dirty="0" smtClean="0"/>
              <a:t>“But when the fullness of time had come, God sent forth His Son, born of a woman, born under the law, to redeem those under the law…”                                               Galatians 4:4,5</a:t>
            </a:r>
          </a:p>
          <a:p>
            <a:pPr marL="0" indent="0">
              <a:buNone/>
            </a:pPr>
            <a:endParaRPr lang="en-US" dirty="0" smtClean="0"/>
          </a:p>
          <a:p>
            <a:pPr marL="0" indent="0">
              <a:buNone/>
            </a:pPr>
            <a:r>
              <a:rPr lang="en-US" dirty="0" smtClean="0"/>
              <a:t>“Since </a:t>
            </a:r>
            <a:r>
              <a:rPr lang="en-US" dirty="0"/>
              <a:t>therefore the children share in flesh and blood, </a:t>
            </a:r>
            <a:r>
              <a:rPr lang="en-US" dirty="0" smtClean="0"/>
              <a:t>He </a:t>
            </a:r>
            <a:r>
              <a:rPr lang="en-US" dirty="0"/>
              <a:t>himself likewise partook of the same things, that through death </a:t>
            </a:r>
            <a:r>
              <a:rPr lang="en-US" dirty="0" smtClean="0"/>
              <a:t>He </a:t>
            </a:r>
            <a:r>
              <a:rPr lang="en-US" dirty="0"/>
              <a:t>might destroy the one who has the power of death, that is, the devil, </a:t>
            </a:r>
            <a:r>
              <a:rPr lang="en-US" dirty="0" smtClean="0"/>
              <a:t>and </a:t>
            </a:r>
            <a:r>
              <a:rPr lang="en-US" dirty="0"/>
              <a:t>deliver all those who through fear of death were subject to lifelong slavery... </a:t>
            </a:r>
            <a:r>
              <a:rPr lang="en-US" dirty="0" smtClean="0"/>
              <a:t>He </a:t>
            </a:r>
            <a:r>
              <a:rPr lang="en-US" dirty="0"/>
              <a:t>had to be </a:t>
            </a:r>
            <a:r>
              <a:rPr lang="en-US" b="1" i="1" dirty="0"/>
              <a:t>made like his brothers in every respect</a:t>
            </a:r>
            <a:r>
              <a:rPr lang="en-US" dirty="0"/>
              <a:t>, so that </a:t>
            </a:r>
            <a:r>
              <a:rPr lang="en-US" dirty="0" smtClean="0"/>
              <a:t>He </a:t>
            </a:r>
            <a:r>
              <a:rPr lang="en-US" dirty="0"/>
              <a:t>might become a merciful and faithful high priest in the service of God, </a:t>
            </a:r>
            <a:r>
              <a:rPr lang="en-US" b="1" i="1" dirty="0"/>
              <a:t>to make propitiation </a:t>
            </a:r>
            <a:r>
              <a:rPr lang="en-US" dirty="0"/>
              <a:t>for the sins of the people</a:t>
            </a:r>
            <a:r>
              <a:rPr lang="en-US" dirty="0" smtClean="0"/>
              <a:t>.”                                          Hebrews 2:14-17</a:t>
            </a:r>
            <a:endParaRPr lang="en-US" dirty="0"/>
          </a:p>
        </p:txBody>
      </p:sp>
      <p:sp>
        <p:nvSpPr>
          <p:cNvPr id="3" name="Title 2"/>
          <p:cNvSpPr>
            <a:spLocks noGrp="1"/>
          </p:cNvSpPr>
          <p:nvPr>
            <p:ph type="title"/>
          </p:nvPr>
        </p:nvSpPr>
        <p:spPr/>
        <p:txBody>
          <a:bodyPr/>
          <a:lstStyle/>
          <a:p>
            <a:r>
              <a:rPr lang="en-US" dirty="0" smtClean="0"/>
              <a:t>The Second Adam</a:t>
            </a:r>
            <a:endParaRPr lang="en-US" dirty="0"/>
          </a:p>
        </p:txBody>
      </p:sp>
      <p:pic>
        <p:nvPicPr>
          <p:cNvPr id="7170" name="Picture 2" descr="http://1.bp.blogspot.com/-D7nbtweZL_w/Tv0AC8HQo4I/AAAAAAAAAJk/SU3XM7HeUmE/s400/manger-cro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590800"/>
            <a:ext cx="3610368" cy="3733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6321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12832</TotalTime>
  <Words>912</Words>
  <Application>Microsoft Office PowerPoint</Application>
  <PresentationFormat>On-screen Show (4:3)</PresentationFormat>
  <Paragraphs>62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Waveform</vt:lpstr>
      <vt:lpstr>Creation, Fall, Redemption &amp; Restoration</vt:lpstr>
      <vt:lpstr>“In the Beginning…”</vt:lpstr>
      <vt:lpstr>The Days of Creation</vt:lpstr>
      <vt:lpstr>God’s Work Week</vt:lpstr>
      <vt:lpstr>The Historicity of Adam and Eve</vt:lpstr>
      <vt:lpstr>The Dominion Mandate</vt:lpstr>
      <vt:lpstr>The Fall</vt:lpstr>
      <vt:lpstr>Our Fallen State</vt:lpstr>
      <vt:lpstr>The Second Adam</vt:lpstr>
      <vt:lpstr>Penal Substitutionary Atonement</vt:lpstr>
      <vt:lpstr>Propitiation</vt:lpstr>
      <vt:lpstr>Propitiation</vt:lpstr>
      <vt:lpstr>Imputation</vt:lpstr>
      <vt:lpstr>Died &amp; Raised with Christ</vt:lpstr>
      <vt:lpstr>The Goal of Salvation</vt:lpstr>
      <vt:lpstr>Eschatological Views</vt:lpstr>
      <vt:lpstr>Satan Bound</vt:lpstr>
      <vt:lpstr>When Was Satan Bound?</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Creation, Fall, &amp; Redemption</dc:title>
  <dc:creator>Dan</dc:creator>
  <cp:lastModifiedBy>Dan Kiehl</cp:lastModifiedBy>
  <cp:revision>43</cp:revision>
  <dcterms:created xsi:type="dcterms:W3CDTF">2013-04-10T20:42:19Z</dcterms:created>
  <dcterms:modified xsi:type="dcterms:W3CDTF">2020-02-16T15:55:50Z</dcterms:modified>
</cp:coreProperties>
</file>